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60" r:id="rId2"/>
    <p:sldId id="257" r:id="rId3"/>
    <p:sldId id="258" r:id="rId4"/>
    <p:sldId id="261" r:id="rId5"/>
    <p:sldId id="262" r:id="rId6"/>
    <p:sldId id="263" r:id="rId7"/>
    <p:sldId id="256" r:id="rId8"/>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et Hailey" initials="RH" lastIdx="7" clrIdx="0">
    <p:extLst>
      <p:ext uri="{19B8F6BF-5375-455C-9EA6-DF929625EA0E}">
        <p15:presenceInfo xmlns:p15="http://schemas.microsoft.com/office/powerpoint/2012/main" userId="S::roh0003@auburn.edu::c9794ba8-c433-4993-8b18-7d99c180421c" providerId="AD"/>
      </p:ext>
    </p:extLst>
  </p:cmAuthor>
  <p:cmAuthor id="2" name="Avinash Baskaran" initials="AB" lastIdx="2" clrIdx="1">
    <p:extLst>
      <p:ext uri="{19B8F6BF-5375-455C-9EA6-DF929625EA0E}">
        <p15:presenceInfo xmlns:p15="http://schemas.microsoft.com/office/powerpoint/2012/main" userId="S::azb0180@auburn.edu::eb6bc97d-07bd-4c96-8e0a-e4719249f4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562"/>
    <a:srgbClr val="03244D"/>
    <a:srgbClr val="C2D0E0"/>
    <a:srgbClr val="F56C21"/>
    <a:srgbClr val="BCD9FC"/>
    <a:srgbClr val="F16C24"/>
    <a:srgbClr val="FDE2D3"/>
    <a:srgbClr val="FCCCB2"/>
    <a:srgbClr val="FCD3BC"/>
    <a:srgbClr val="FEF0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snapToGrid="0">
      <p:cViewPr>
        <p:scale>
          <a:sx n="25" d="100"/>
          <a:sy n="25" d="100"/>
        </p:scale>
        <p:origin x="1896" y="4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0EB8B-1A1E-4F05-9230-28936BD78AD3}" type="datetimeFigureOut">
              <a:rPr lang="en-US" smtClean="0"/>
              <a:t>10/25/2021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2B3C-5F5E-4489-AA75-9AEC2800D5DF}" type="slidenum">
              <a:rPr lang="en-US" smtClean="0"/>
              <a:t>‹#›</a:t>
            </a:fld>
            <a:endParaRPr lang="en-US"/>
          </a:p>
        </p:txBody>
      </p:sp>
    </p:spTree>
    <p:extLst>
      <p:ext uri="{BB962C8B-B14F-4D97-AF65-F5344CB8AC3E}">
        <p14:creationId xmlns:p14="http://schemas.microsoft.com/office/powerpoint/2010/main" val="211184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1</a:t>
            </a:fld>
            <a:endParaRPr lang="en-US"/>
          </a:p>
        </p:txBody>
      </p:sp>
    </p:spTree>
    <p:extLst>
      <p:ext uri="{BB962C8B-B14F-4D97-AF65-F5344CB8AC3E}">
        <p14:creationId xmlns:p14="http://schemas.microsoft.com/office/powerpoint/2010/main" val="343716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2</a:t>
            </a:fld>
            <a:endParaRPr lang="en-US"/>
          </a:p>
        </p:txBody>
      </p:sp>
    </p:spTree>
    <p:extLst>
      <p:ext uri="{BB962C8B-B14F-4D97-AF65-F5344CB8AC3E}">
        <p14:creationId xmlns:p14="http://schemas.microsoft.com/office/powerpoint/2010/main" val="244256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3</a:t>
            </a:fld>
            <a:endParaRPr lang="en-US"/>
          </a:p>
        </p:txBody>
      </p:sp>
    </p:spTree>
    <p:extLst>
      <p:ext uri="{BB962C8B-B14F-4D97-AF65-F5344CB8AC3E}">
        <p14:creationId xmlns:p14="http://schemas.microsoft.com/office/powerpoint/2010/main" val="402085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7</a:t>
            </a:fld>
            <a:endParaRPr lang="en-US"/>
          </a:p>
        </p:txBody>
      </p:sp>
    </p:spTree>
    <p:extLst>
      <p:ext uri="{BB962C8B-B14F-4D97-AF65-F5344CB8AC3E}">
        <p14:creationId xmlns:p14="http://schemas.microsoft.com/office/powerpoint/2010/main" val="79208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01325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309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3040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762653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F0B2A-A140-4709-A23C-7D5A0DF884AE}" type="datetimeFigureOut">
              <a:rPr lang="en-US" smtClean="0"/>
              <a:t>10/25/2021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09390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F0B2A-A140-4709-A23C-7D5A0DF884AE}"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05296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6F0B2A-A140-4709-A23C-7D5A0DF884AE}" type="datetimeFigureOut">
              <a:rPr lang="en-US" smtClean="0"/>
              <a:t>10/25/2021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3760012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6F0B2A-A140-4709-A23C-7D5A0DF884AE}" type="datetimeFigureOut">
              <a:rPr lang="en-US" smtClean="0"/>
              <a:t>10/25/2021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41018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6F0B2A-A140-4709-A23C-7D5A0DF884AE}" type="datetimeFigureOut">
              <a:rPr lang="en-US" smtClean="0"/>
              <a:t>10/25/2021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210893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D06F0B2A-A140-4709-A23C-7D5A0DF884AE}"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322405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D06F0B2A-A140-4709-A23C-7D5A0DF884AE}" type="datetimeFigureOut">
              <a:rPr lang="en-US" smtClean="0"/>
              <a:t>10/25/2021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57755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D06F0B2A-A140-4709-A23C-7D5A0DF884AE}" type="datetimeFigureOut">
              <a:rPr lang="en-US" smtClean="0"/>
              <a:t>10/25/2021</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5FB65DD-FB4B-46AA-AEEA-A28ADBE57883}" type="slidenum">
              <a:rPr lang="en-US" smtClean="0"/>
              <a:t>‹#›</a:t>
            </a:fld>
            <a:endParaRPr lang="en-US"/>
          </a:p>
        </p:txBody>
      </p:sp>
    </p:spTree>
    <p:extLst>
      <p:ext uri="{BB962C8B-B14F-4D97-AF65-F5344CB8AC3E}">
        <p14:creationId xmlns:p14="http://schemas.microsoft.com/office/powerpoint/2010/main" val="3930188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microsoft.com/office/2007/relationships/hdphoto" Target="../media/hdphoto2.wdp"/><Relationship Id="rId18" Type="http://schemas.microsoft.com/office/2007/relationships/hdphoto" Target="../media/hdphoto4.wdp"/><Relationship Id="rId26" Type="http://schemas.microsoft.com/office/2007/relationships/hdphoto" Target="../media/hdphoto8.wdp"/><Relationship Id="rId39" Type="http://schemas.openxmlformats.org/officeDocument/2006/relationships/image" Target="../media/image25.png"/><Relationship Id="rId21" Type="http://schemas.openxmlformats.org/officeDocument/2006/relationships/image" Target="../media/image14.png"/><Relationship Id="rId34" Type="http://schemas.openxmlformats.org/officeDocument/2006/relationships/image" Target="../media/image21.png"/><Relationship Id="rId42" Type="http://schemas.microsoft.com/office/2007/relationships/hdphoto" Target="../media/hdphoto14.wdp"/><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1.png"/><Relationship Id="rId20" Type="http://schemas.microsoft.com/office/2007/relationships/hdphoto" Target="../media/hdphoto5.wdp"/><Relationship Id="rId29" Type="http://schemas.openxmlformats.org/officeDocument/2006/relationships/image" Target="../media/image18.png"/><Relationship Id="rId41"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hdphoto" Target="../media/hdphoto1.wdp"/><Relationship Id="rId24" Type="http://schemas.microsoft.com/office/2007/relationships/hdphoto" Target="../media/hdphoto7.wdp"/><Relationship Id="rId32" Type="http://schemas.microsoft.com/office/2007/relationships/hdphoto" Target="../media/hdphoto11.wdp"/><Relationship Id="rId37" Type="http://schemas.microsoft.com/office/2007/relationships/hdphoto" Target="../media/hdphoto12.wdp"/><Relationship Id="rId40" Type="http://schemas.microsoft.com/office/2007/relationships/hdphoto" Target="../media/hdphoto13.wdp"/><Relationship Id="rId5" Type="http://schemas.openxmlformats.org/officeDocument/2006/relationships/image" Target="../media/image3.jpg"/><Relationship Id="rId15" Type="http://schemas.microsoft.com/office/2007/relationships/hdphoto" Target="../media/hdphoto3.wdp"/><Relationship Id="rId23" Type="http://schemas.openxmlformats.org/officeDocument/2006/relationships/image" Target="../media/image15.png"/><Relationship Id="rId28" Type="http://schemas.microsoft.com/office/2007/relationships/hdphoto" Target="../media/hdphoto9.wdp"/><Relationship Id="rId36" Type="http://schemas.openxmlformats.org/officeDocument/2006/relationships/image" Target="../media/image23.png"/><Relationship Id="rId10" Type="http://schemas.openxmlformats.org/officeDocument/2006/relationships/image" Target="../media/image8.png"/><Relationship Id="rId19" Type="http://schemas.openxmlformats.org/officeDocument/2006/relationships/image" Target="../media/image13.png"/><Relationship Id="rId31"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0.png"/><Relationship Id="rId22" Type="http://schemas.microsoft.com/office/2007/relationships/hdphoto" Target="../media/hdphoto6.wdp"/><Relationship Id="rId27" Type="http://schemas.openxmlformats.org/officeDocument/2006/relationships/image" Target="../media/image17.png"/><Relationship Id="rId30" Type="http://schemas.microsoft.com/office/2007/relationships/hdphoto" Target="../media/hdphoto10.wdp"/><Relationship Id="rId35" Type="http://schemas.openxmlformats.org/officeDocument/2006/relationships/image" Target="../media/image22.png"/><Relationship Id="rId8" Type="http://schemas.openxmlformats.org/officeDocument/2006/relationships/image" Target="../media/image6.jpeg"/><Relationship Id="rId3" Type="http://schemas.openxmlformats.org/officeDocument/2006/relationships/image" Target="../media/image1.png"/><Relationship Id="rId12" Type="http://schemas.openxmlformats.org/officeDocument/2006/relationships/image" Target="../media/image9.png"/><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microsoft.com/office/2007/relationships/hdphoto" Target="../media/hdphoto16.wdp"/><Relationship Id="rId13" Type="http://schemas.openxmlformats.org/officeDocument/2006/relationships/image" Target="../media/image24.png"/><Relationship Id="rId3" Type="http://schemas.openxmlformats.org/officeDocument/2006/relationships/image" Target="../media/image60.png"/><Relationship Id="rId7" Type="http://schemas.openxmlformats.org/officeDocument/2006/relationships/image" Target="../media/image29.png"/><Relationship Id="rId12" Type="http://schemas.microsoft.com/office/2007/relationships/hdphoto" Target="../media/hdphoto1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png"/><Relationship Id="rId5" Type="http://schemas.microsoft.com/office/2007/relationships/hdphoto" Target="../media/hdphoto15.wdp"/><Relationship Id="rId10" Type="http://schemas.microsoft.com/office/2007/relationships/hdphoto" Target="../media/hdphoto17.wdp"/><Relationship Id="rId4" Type="http://schemas.openxmlformats.org/officeDocument/2006/relationships/image" Target="../media/image27.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3.jpeg"/><Relationship Id="rId12"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11" Type="http://schemas.microsoft.com/office/2007/relationships/hdphoto" Target="../media/hdphoto5.wdp"/><Relationship Id="rId5" Type="http://schemas.openxmlformats.org/officeDocument/2006/relationships/image" Target="../media/image32.png"/><Relationship Id="rId10" Type="http://schemas.openxmlformats.org/officeDocument/2006/relationships/image" Target="../media/image13.png"/><Relationship Id="rId4" Type="http://schemas.microsoft.com/office/2007/relationships/hdphoto" Target="../media/hdphoto18.wdp"/><Relationship Id="rId9" Type="http://schemas.microsoft.com/office/2007/relationships/hdphoto" Target="../media/hdphoto14.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17.png"/><Relationship Id="rId18" Type="http://schemas.microsoft.com/office/2007/relationships/hdphoto" Target="../media/hdphoto19.wdp"/><Relationship Id="rId3" Type="http://schemas.microsoft.com/office/2007/relationships/hdphoto" Target="../media/hdphoto18.wdp"/><Relationship Id="rId7" Type="http://schemas.openxmlformats.org/officeDocument/2006/relationships/image" Target="../media/image36.png"/><Relationship Id="rId12" Type="http://schemas.microsoft.com/office/2007/relationships/hdphoto" Target="../media/hdphoto8.wdp"/><Relationship Id="rId17" Type="http://schemas.openxmlformats.org/officeDocument/2006/relationships/image" Target="../media/image37.png"/><Relationship Id="rId2" Type="http://schemas.openxmlformats.org/officeDocument/2006/relationships/image" Target="../media/image31.png"/><Relationship Id="rId16" Type="http://schemas.microsoft.com/office/2007/relationships/hdphoto" Target="../media/hdphoto10.wdp"/><Relationship Id="rId20" Type="http://schemas.microsoft.com/office/2007/relationships/hdphoto" Target="../media/hdphoto13.wdp"/><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18.png"/><Relationship Id="rId10" Type="http://schemas.microsoft.com/office/2007/relationships/hdphoto" Target="../media/hdphoto7.wdp"/><Relationship Id="rId19"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5.png"/><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jpeg"/><Relationship Id="rId13" Type="http://schemas.microsoft.com/office/2007/relationships/hdphoto" Target="../media/hdphoto17.wdp"/><Relationship Id="rId18" Type="http://schemas.openxmlformats.org/officeDocument/2006/relationships/image" Target="../media/image9.png"/><Relationship Id="rId3" Type="http://schemas.openxmlformats.org/officeDocument/2006/relationships/image" Target="../media/image2.png"/><Relationship Id="rId21" Type="http://schemas.microsoft.com/office/2007/relationships/hdphoto" Target="../media/hdphoto3.wdp"/><Relationship Id="rId7" Type="http://schemas.openxmlformats.org/officeDocument/2006/relationships/image" Target="../media/image5.png"/><Relationship Id="rId12" Type="http://schemas.openxmlformats.org/officeDocument/2006/relationships/image" Target="../media/image30.png"/><Relationship Id="rId17" Type="http://schemas.microsoft.com/office/2007/relationships/hdphoto" Target="../media/hdphoto1.wdp"/><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40.png"/><Relationship Id="rId11" Type="http://schemas.microsoft.com/office/2007/relationships/hdphoto" Target="../media/hdphoto16.wdp"/><Relationship Id="rId5" Type="http://schemas.openxmlformats.org/officeDocument/2006/relationships/image" Target="../media/image39.png"/><Relationship Id="rId15" Type="http://schemas.microsoft.com/office/2007/relationships/hdphoto" Target="../media/hdphoto12.wdp"/><Relationship Id="rId10" Type="http://schemas.openxmlformats.org/officeDocument/2006/relationships/image" Target="../media/image29.png"/><Relationship Id="rId19" Type="http://schemas.microsoft.com/office/2007/relationships/hdphoto" Target="../media/hdphoto2.wdp"/><Relationship Id="rId4" Type="http://schemas.openxmlformats.org/officeDocument/2006/relationships/image" Target="../media/image3.jpg"/><Relationship Id="rId9" Type="http://schemas.openxmlformats.org/officeDocument/2006/relationships/image" Target="../media/image7.jpe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Rectangle 560">
            <a:extLst>
              <a:ext uri="{FF2B5EF4-FFF2-40B4-BE49-F238E27FC236}">
                <a16:creationId xmlns:a16="http://schemas.microsoft.com/office/drawing/2014/main" id="{33162CD2-A0C2-41A3-8D43-39D7E2E5F36C}"/>
              </a:ext>
            </a:extLst>
          </p:cNvPr>
          <p:cNvSpPr/>
          <p:nvPr/>
        </p:nvSpPr>
        <p:spPr>
          <a:xfrm>
            <a:off x="15982105" y="3967681"/>
            <a:ext cx="19843498" cy="14526079"/>
          </a:xfrm>
          <a:prstGeom prst="rect">
            <a:avLst/>
          </a:prstGeom>
          <a:solidFill>
            <a:schemeClr val="accent3">
              <a:lumMod val="40000"/>
              <a:lumOff val="60000"/>
            </a:schemeClr>
          </a:solidFill>
          <a:ln w="9525">
            <a:solidFill>
              <a:srgbClr val="002060"/>
            </a:solid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pic>
        <p:nvPicPr>
          <p:cNvPr id="72" name="Picture 71">
            <a:extLst>
              <a:ext uri="{FF2B5EF4-FFF2-40B4-BE49-F238E27FC236}">
                <a16:creationId xmlns:a16="http://schemas.microsoft.com/office/drawing/2014/main" id="{F52EA951-8565-4368-81DE-24B33CDC94F0}"/>
              </a:ext>
            </a:extLst>
          </p:cNvPr>
          <p:cNvPicPr>
            <a:picLocks noChangeAspect="1"/>
          </p:cNvPicPr>
          <p:nvPr/>
        </p:nvPicPr>
        <p:blipFill rotWithShape="1">
          <a:blip r:embed="rId3">
            <a:extLst>
              <a:ext uri="{28A0092B-C50C-407E-A947-70E740481C1C}">
                <a14:useLocalDpi xmlns:a14="http://schemas.microsoft.com/office/drawing/2010/main" val="0"/>
              </a:ext>
            </a:extLst>
          </a:blip>
          <a:srcRect t="9892"/>
          <a:stretch/>
        </p:blipFill>
        <p:spPr>
          <a:xfrm>
            <a:off x="24631008" y="8715630"/>
            <a:ext cx="5018845" cy="2427008"/>
          </a:xfrm>
          <a:prstGeom prst="rect">
            <a:avLst/>
          </a:prstGeom>
        </p:spPr>
      </p:pic>
      <p:sp>
        <p:nvSpPr>
          <p:cNvPr id="482" name="Rectangle 481">
            <a:extLst>
              <a:ext uri="{FF2B5EF4-FFF2-40B4-BE49-F238E27FC236}">
                <a16:creationId xmlns:a16="http://schemas.microsoft.com/office/drawing/2014/main" id="{6441E813-1398-4597-BBBF-BAAD64A93DF8}"/>
              </a:ext>
            </a:extLst>
          </p:cNvPr>
          <p:cNvSpPr/>
          <p:nvPr/>
        </p:nvSpPr>
        <p:spPr>
          <a:xfrm>
            <a:off x="15976425" y="19042736"/>
            <a:ext cx="19819393" cy="3915998"/>
          </a:xfrm>
          <a:prstGeom prst="rect">
            <a:avLst/>
          </a:prstGeom>
          <a:solidFill>
            <a:schemeClr val="accent3">
              <a:lumMod val="40000"/>
              <a:lumOff val="60000"/>
            </a:schemeClr>
          </a:solidFill>
          <a:ln w="9525">
            <a:solidFill>
              <a:srgbClr val="002060"/>
            </a:solid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sp>
        <p:nvSpPr>
          <p:cNvPr id="425" name="Rectangle 424">
            <a:extLst>
              <a:ext uri="{FF2B5EF4-FFF2-40B4-BE49-F238E27FC236}">
                <a16:creationId xmlns:a16="http://schemas.microsoft.com/office/drawing/2014/main" id="{6B765A0A-8DB5-428A-9EF5-B9CB7CB17F34}"/>
              </a:ext>
            </a:extLst>
          </p:cNvPr>
          <p:cNvSpPr/>
          <p:nvPr/>
        </p:nvSpPr>
        <p:spPr>
          <a:xfrm>
            <a:off x="750397" y="23507710"/>
            <a:ext cx="35127632" cy="3403874"/>
          </a:xfrm>
          <a:prstGeom prst="rect">
            <a:avLst/>
          </a:prstGeom>
          <a:solidFill>
            <a:schemeClr val="accent3">
              <a:lumMod val="40000"/>
              <a:lumOff val="60000"/>
            </a:schemeClr>
          </a:solidFill>
          <a:ln w="9525">
            <a:solidFill>
              <a:srgbClr val="002060"/>
            </a:solid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sp>
        <p:nvSpPr>
          <p:cNvPr id="421" name="Rectangle 420">
            <a:extLst>
              <a:ext uri="{FF2B5EF4-FFF2-40B4-BE49-F238E27FC236}">
                <a16:creationId xmlns:a16="http://schemas.microsoft.com/office/drawing/2014/main" id="{7E7BC0FE-B5E2-4444-AE86-432FC50B13B7}"/>
              </a:ext>
            </a:extLst>
          </p:cNvPr>
          <p:cNvSpPr/>
          <p:nvPr/>
        </p:nvSpPr>
        <p:spPr>
          <a:xfrm>
            <a:off x="750397" y="3967681"/>
            <a:ext cx="14332811" cy="9922874"/>
          </a:xfrm>
          <a:prstGeom prst="rect">
            <a:avLst/>
          </a:prstGeom>
          <a:solidFill>
            <a:schemeClr val="accent3">
              <a:lumMod val="40000"/>
              <a:lumOff val="60000"/>
            </a:schemeClr>
          </a:solidFill>
          <a:ln w="9525">
            <a:solidFill>
              <a:srgbClr val="002060"/>
            </a:solid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sp>
        <p:nvSpPr>
          <p:cNvPr id="404" name="Rectangle 403">
            <a:extLst>
              <a:ext uri="{FF2B5EF4-FFF2-40B4-BE49-F238E27FC236}">
                <a16:creationId xmlns:a16="http://schemas.microsoft.com/office/drawing/2014/main" id="{F0338A6C-8CF0-4B69-BB3D-1788BC903A0D}"/>
              </a:ext>
            </a:extLst>
          </p:cNvPr>
          <p:cNvSpPr/>
          <p:nvPr/>
        </p:nvSpPr>
        <p:spPr>
          <a:xfrm>
            <a:off x="763612" y="14415533"/>
            <a:ext cx="14332811" cy="8543202"/>
          </a:xfrm>
          <a:prstGeom prst="rect">
            <a:avLst/>
          </a:prstGeom>
          <a:solidFill>
            <a:schemeClr val="accent3">
              <a:lumMod val="40000"/>
              <a:lumOff val="60000"/>
            </a:schemeClr>
          </a:solidFill>
          <a:ln w="9525">
            <a:solidFill>
              <a:srgbClr val="002060"/>
            </a:solidFill>
          </a:ln>
          <a:effectLst>
            <a:outerShdw blurRad="317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sp>
        <p:nvSpPr>
          <p:cNvPr id="78" name="TextBox 77">
            <a:extLst>
              <a:ext uri="{FF2B5EF4-FFF2-40B4-BE49-F238E27FC236}">
                <a16:creationId xmlns:a16="http://schemas.microsoft.com/office/drawing/2014/main" id="{73C5AA47-FDFC-43C8-96F4-F3F91DC9A99A}"/>
              </a:ext>
            </a:extLst>
          </p:cNvPr>
          <p:cNvSpPr txBox="1"/>
          <p:nvPr/>
        </p:nvSpPr>
        <p:spPr>
          <a:xfrm>
            <a:off x="750398" y="328762"/>
            <a:ext cx="35127632" cy="3534301"/>
          </a:xfrm>
          <a:prstGeom prst="rect">
            <a:avLst/>
          </a:prstGeom>
          <a:solidFill>
            <a:schemeClr val="bg1"/>
          </a:solidFill>
          <a:ln>
            <a:noFill/>
          </a:ln>
          <a:effectLst/>
        </p:spPr>
        <p:txBody>
          <a:bodyPr wrap="square" rtlCol="0">
            <a:spAutoFit/>
          </a:bodyPr>
          <a:lstStyle/>
          <a:p>
            <a:pPr lvl="8">
              <a:spcAft>
                <a:spcPts val="800"/>
              </a:spcAft>
            </a:pPr>
            <a:r>
              <a:rPr lang="en-US" sz="8000" b="1" dirty="0">
                <a:solidFill>
                  <a:srgbClr val="183562"/>
                </a:solidFill>
                <a:effectLst/>
                <a:latin typeface="Century Gothic" panose="020B0502020202020204" pitchFamily="34" charset="0"/>
                <a:ea typeface="Ebrima" panose="02000000000000000000" pitchFamily="2" charset="0"/>
                <a:cs typeface="Ebrima" panose="02000000000000000000" pitchFamily="2" charset="0"/>
              </a:rPr>
              <a:t>	TOWARD THE FUTURE OF MANNED SPACE </a:t>
            </a:r>
            <a:r>
              <a:rPr lang="en-US" sz="8000" b="1" dirty="0">
                <a:solidFill>
                  <a:srgbClr val="183562"/>
                </a:solidFill>
                <a:latin typeface="Century Gothic" panose="020B0502020202020204" pitchFamily="34" charset="0"/>
                <a:ea typeface="Ebrima" panose="02000000000000000000" pitchFamily="2" charset="0"/>
                <a:cs typeface="Ebrima" panose="02000000000000000000" pitchFamily="2" charset="0"/>
              </a:rPr>
              <a:t>EXPLORATION</a:t>
            </a:r>
            <a:r>
              <a:rPr lang="en-US" sz="8000" b="1" dirty="0">
                <a:solidFill>
                  <a:srgbClr val="183562"/>
                </a:solidFill>
                <a:effectLst/>
                <a:latin typeface="Century Gothic" panose="020B0502020202020204" pitchFamily="34" charset="0"/>
                <a:ea typeface="Ebrima" panose="02000000000000000000" pitchFamily="2" charset="0"/>
                <a:cs typeface="Ebrima" panose="02000000000000000000" pitchFamily="2" charset="0"/>
              </a:rPr>
              <a:t>	 	</a:t>
            </a:r>
          </a:p>
          <a:p>
            <a:pPr lvl="8">
              <a:spcAft>
                <a:spcPts val="800"/>
              </a:spcAft>
            </a:pPr>
            <a:r>
              <a:rPr lang="en-US" sz="5400" b="1" dirty="0">
                <a:solidFill>
                  <a:srgbClr val="183562"/>
                </a:solidFill>
                <a:effectLst/>
                <a:latin typeface="Century Gothic" panose="020B0502020202020204" pitchFamily="34" charset="0"/>
                <a:ea typeface="Ebrima" panose="02000000000000000000" pitchFamily="2" charset="0"/>
                <a:cs typeface="Ebrima" panose="02000000000000000000" pitchFamily="2" charset="0"/>
              </a:rPr>
              <a:t>	A NOVEL WEARABLE INTERFACE FOR OPTIMAL HUMAN-ROBOT COLLABORATION</a:t>
            </a:r>
          </a:p>
          <a:p>
            <a:pPr lvl="8">
              <a:spcAft>
                <a:spcPts val="800"/>
              </a:spcAft>
            </a:pPr>
            <a:r>
              <a:rPr lang="en-US" sz="2400" dirty="0">
                <a:solidFill>
                  <a:srgbClr val="183562"/>
                </a:solidFill>
                <a:effectLst/>
                <a:latin typeface="Century Gothic" panose="020B0502020202020204" pitchFamily="34" charset="0"/>
                <a:ea typeface="Ebrima" panose="02000000000000000000" pitchFamily="2" charset="0"/>
                <a:cs typeface="Ebrima" panose="02000000000000000000" pitchFamily="2" charset="0"/>
              </a:rPr>
              <a:t>	Avinash Baskaran and Chad G. Rose</a:t>
            </a:r>
          </a:p>
          <a:p>
            <a:pPr lvl="8">
              <a:spcAft>
                <a:spcPts val="800"/>
              </a:spcAft>
            </a:pPr>
            <a:r>
              <a:rPr lang="en-US" sz="2000" i="1" dirty="0">
                <a:solidFill>
                  <a:srgbClr val="183562"/>
                </a:solidFill>
                <a:effectLst/>
                <a:latin typeface="Century Gothic" panose="020B0502020202020204" pitchFamily="34" charset="0"/>
                <a:ea typeface="Ebrima" panose="02000000000000000000" pitchFamily="2" charset="0"/>
                <a:cs typeface="Ebrima" panose="02000000000000000000" pitchFamily="2" charset="0"/>
              </a:rPr>
              <a:t>	Department of Mechanical Engineering, Auburn University</a:t>
            </a:r>
          </a:p>
          <a:p>
            <a:pPr lvl="8">
              <a:spcAft>
                <a:spcPts val="800"/>
              </a:spcAft>
            </a:pPr>
            <a:endParaRPr lang="en-US" sz="1100" i="1" dirty="0">
              <a:solidFill>
                <a:srgbClr val="183562"/>
              </a:solidFill>
              <a:effectLst/>
              <a:latin typeface="Century Gothic" panose="020B0502020202020204" pitchFamily="34" charset="0"/>
              <a:ea typeface="Ebrima" panose="02000000000000000000" pitchFamily="2" charset="0"/>
              <a:cs typeface="Ebrima" panose="02000000000000000000" pitchFamily="2" charset="0"/>
            </a:endParaRPr>
          </a:p>
        </p:txBody>
      </p:sp>
      <p:pic>
        <p:nvPicPr>
          <p:cNvPr id="79" name="Picture 78">
            <a:extLst>
              <a:ext uri="{FF2B5EF4-FFF2-40B4-BE49-F238E27FC236}">
                <a16:creationId xmlns:a16="http://schemas.microsoft.com/office/drawing/2014/main" id="{4CA34753-2C89-43C6-A15D-9183D008C156}"/>
              </a:ext>
            </a:extLst>
          </p:cNvPr>
          <p:cNvPicPr>
            <a:picLocks noChangeAspect="1"/>
          </p:cNvPicPr>
          <p:nvPr/>
        </p:nvPicPr>
        <p:blipFill rotWithShape="1">
          <a:blip r:embed="rId4">
            <a:extLst>
              <a:ext uri="{28A0092B-C50C-407E-A947-70E740481C1C}">
                <a14:useLocalDpi xmlns:a14="http://schemas.microsoft.com/office/drawing/2010/main" val="0"/>
              </a:ext>
            </a:extLst>
          </a:blip>
          <a:srcRect l="-1079" t="-5039" r="67628" b="26470"/>
          <a:stretch/>
        </p:blipFill>
        <p:spPr>
          <a:xfrm>
            <a:off x="1054040" y="541332"/>
            <a:ext cx="3251465" cy="2996341"/>
          </a:xfrm>
          <a:prstGeom prst="rect">
            <a:avLst/>
          </a:prstGeom>
        </p:spPr>
      </p:pic>
      <p:pic>
        <p:nvPicPr>
          <p:cNvPr id="80" name="Picture 79">
            <a:extLst>
              <a:ext uri="{FF2B5EF4-FFF2-40B4-BE49-F238E27FC236}">
                <a16:creationId xmlns:a16="http://schemas.microsoft.com/office/drawing/2014/main" id="{F9068B25-C612-4B5E-9935-FC9D128BEB19}"/>
              </a:ext>
            </a:extLst>
          </p:cNvPr>
          <p:cNvPicPr>
            <a:picLocks noChangeAspect="1"/>
          </p:cNvPicPr>
          <p:nvPr/>
        </p:nvPicPr>
        <p:blipFill rotWithShape="1">
          <a:blip r:embed="rId5">
            <a:extLst>
              <a:ext uri="{28A0092B-C50C-407E-A947-70E740481C1C}">
                <a14:useLocalDpi xmlns:a14="http://schemas.microsoft.com/office/drawing/2010/main" val="0"/>
              </a:ext>
            </a:extLst>
          </a:blip>
          <a:srcRect t="2608" r="27710"/>
          <a:stretch/>
        </p:blipFill>
        <p:spPr>
          <a:xfrm>
            <a:off x="31826626" y="550534"/>
            <a:ext cx="3666653" cy="2995283"/>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
            <a:schemeClr val="lt1"/>
          </a:fillRef>
          <a:effectRef idx="0">
            <a:schemeClr val="dk1"/>
          </a:effectRef>
          <a:fontRef idx="minor">
            <a:schemeClr val="dk1"/>
          </a:fontRef>
        </p:style>
      </p:pic>
      <p:sp>
        <p:nvSpPr>
          <p:cNvPr id="83" name="AutoShape 6" descr="Image preview">
            <a:extLst>
              <a:ext uri="{FF2B5EF4-FFF2-40B4-BE49-F238E27FC236}">
                <a16:creationId xmlns:a16="http://schemas.microsoft.com/office/drawing/2014/main" id="{5891E9CF-830A-47A5-B812-227D0B0C063C}"/>
              </a:ext>
            </a:extLst>
          </p:cNvPr>
          <p:cNvSpPr>
            <a:spLocks noChangeAspect="1" noChangeArrowheads="1"/>
          </p:cNvSpPr>
          <p:nvPr/>
        </p:nvSpPr>
        <p:spPr bwMode="auto">
          <a:xfrm>
            <a:off x="17650742" y="14366165"/>
            <a:ext cx="303068" cy="3056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600">
              <a:solidFill>
                <a:srgbClr val="183562"/>
              </a:solidFill>
              <a:latin typeface="Century Gothic" panose="020B0502020202020204" pitchFamily="34" charset="0"/>
              <a:ea typeface="Ebrima" panose="02000000000000000000" pitchFamily="2" charset="0"/>
              <a:cs typeface="Ebrima" panose="02000000000000000000" pitchFamily="2" charset="0"/>
            </a:endParaRPr>
          </a:p>
        </p:txBody>
      </p:sp>
      <p:sp>
        <p:nvSpPr>
          <p:cNvPr id="84" name="Rectangle 83">
            <a:extLst>
              <a:ext uri="{FF2B5EF4-FFF2-40B4-BE49-F238E27FC236}">
                <a16:creationId xmlns:a16="http://schemas.microsoft.com/office/drawing/2014/main" id="{7BFA1542-287E-4F05-BA14-ED72700AB2B5}"/>
              </a:ext>
            </a:extLst>
          </p:cNvPr>
          <p:cNvSpPr/>
          <p:nvPr/>
        </p:nvSpPr>
        <p:spPr>
          <a:xfrm>
            <a:off x="16470884" y="4984608"/>
            <a:ext cx="18614897" cy="14383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4000"/>
              </a:lnSpc>
            </a:pPr>
            <a:r>
              <a:rPr lang="en-US" sz="2600" b="1" dirty="0">
                <a:solidFill>
                  <a:schemeClr val="tx1"/>
                </a:solidFill>
                <a:latin typeface="Century Gothic" panose="020B0502020202020204" pitchFamily="34" charset="0"/>
                <a:ea typeface="Ebrima" panose="02000000000000000000" pitchFamily="2" charset="0"/>
                <a:cs typeface="Ebrima" panose="02000000000000000000" pitchFamily="2" charset="0"/>
              </a:rPr>
              <a:t>Modeling fatigue: </a:t>
            </a: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For non-isometric tasks, sEMG time-frequency spectral characteristics correlate to fatigue</a:t>
            </a:r>
          </a:p>
          <a:p>
            <a:pPr algn="just">
              <a:lnSpc>
                <a:spcPts val="4000"/>
              </a:lnSpc>
            </a:pPr>
            <a:r>
              <a:rPr lang="en-US" sz="2600" b="1" dirty="0">
                <a:solidFill>
                  <a:schemeClr val="tx1"/>
                </a:solidFill>
                <a:latin typeface="Century Gothic" panose="020B0502020202020204" pitchFamily="34" charset="0"/>
                <a:ea typeface="Ebrima" panose="02000000000000000000" pitchFamily="2" charset="0"/>
                <a:cs typeface="Ebrima" panose="02000000000000000000" pitchFamily="2" charset="0"/>
              </a:rPr>
              <a:t>Estimating intent:</a:t>
            </a: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 Decomposition of sEMG signal gives muscles contributions (W</a:t>
            </a:r>
            <a:r>
              <a:rPr lang="en-US" sz="2600" baseline="-25000" dirty="0">
                <a:solidFill>
                  <a:schemeClr val="tx1"/>
                </a:solidFill>
                <a:latin typeface="Century Gothic" panose="020B0502020202020204" pitchFamily="34" charset="0"/>
                <a:ea typeface="Ebrima" panose="02000000000000000000" pitchFamily="2" charset="0"/>
                <a:cs typeface="Ebrima" panose="02000000000000000000" pitchFamily="2" charset="0"/>
              </a:rPr>
              <a:t>[</a:t>
            </a:r>
            <a:r>
              <a:rPr lang="en-US" sz="2600" baseline="-25000" dirty="0" err="1">
                <a:solidFill>
                  <a:schemeClr val="tx1"/>
                </a:solidFill>
                <a:latin typeface="Century Gothic" panose="020B0502020202020204" pitchFamily="34" charset="0"/>
                <a:ea typeface="Ebrima" panose="02000000000000000000" pitchFamily="2" charset="0"/>
                <a:cs typeface="Ebrima" panose="02000000000000000000" pitchFamily="2" charset="0"/>
              </a:rPr>
              <a:t>i,j</a:t>
            </a:r>
            <a:r>
              <a:rPr lang="en-US" sz="2600" baseline="-25000" dirty="0">
                <a:solidFill>
                  <a:schemeClr val="tx1"/>
                </a:solidFill>
                <a:latin typeface="Century Gothic" panose="020B0502020202020204" pitchFamily="34" charset="0"/>
                <a:ea typeface="Ebrima" panose="02000000000000000000" pitchFamily="2" charset="0"/>
                <a:cs typeface="Ebrima" panose="02000000000000000000" pitchFamily="2" charset="0"/>
              </a:rPr>
              <a:t>]</a:t>
            </a: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 to intended movements, (H</a:t>
            </a:r>
            <a:r>
              <a:rPr lang="en-US" sz="2600" baseline="-25000" dirty="0">
                <a:solidFill>
                  <a:schemeClr val="tx1"/>
                </a:solidFill>
                <a:latin typeface="Century Gothic" panose="020B0502020202020204" pitchFamily="34" charset="0"/>
                <a:ea typeface="Ebrima" panose="02000000000000000000" pitchFamily="2" charset="0"/>
                <a:cs typeface="Ebrima" panose="02000000000000000000" pitchFamily="2" charset="0"/>
              </a:rPr>
              <a:t>[i,j]</a:t>
            </a: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a:t>
            </a:r>
          </a:p>
        </p:txBody>
      </p:sp>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BFE0C782-BF45-486F-ABF9-4477C238C8BA}"/>
                  </a:ext>
                </a:extLst>
              </p:cNvPr>
              <p:cNvSpPr txBox="1"/>
              <p:nvPr/>
            </p:nvSpPr>
            <p:spPr>
              <a:xfrm>
                <a:off x="16918675" y="8849488"/>
                <a:ext cx="8505032" cy="2156552"/>
              </a:xfrm>
              <a:prstGeom prst="rect">
                <a:avLst/>
              </a:prstGeom>
              <a:noFill/>
            </p:spPr>
            <p:txBody>
              <a:bodyPr wrap="square">
                <a:spAutoFit/>
              </a:bodyPr>
              <a:lstStyle/>
              <a:p>
                <a:pPr marL="0" marR="0">
                  <a:spcBef>
                    <a:spcPts val="0"/>
                  </a:spcBef>
                  <a:spcAft>
                    <a:spcPts val="800"/>
                  </a:spcAft>
                </a:pPr>
                <a:r>
                  <a:rPr lang="en-US" sz="32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lang="en-US" sz="3200" i="1" spc="30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a14:m>
                <a:endParaRPr lang="en-US" sz="3200" spc="300" dirty="0">
                  <a:solidFill>
                    <a:schemeClr val="tx1"/>
                  </a:solidFill>
                  <a:effectLst/>
                  <a:latin typeface="Century Gothic" panose="020B0502020202020204" pitchFamily="34" charset="0"/>
                  <a:ea typeface="Ebrima" panose="02000000000000000000" pitchFamily="2" charset="0"/>
                  <a:cs typeface="Ebrima" panose="02000000000000000000" pitchFamily="2" charset="0"/>
                </a:endParaRPr>
              </a:p>
              <a:p>
                <a:pPr marL="0" marR="0">
                  <a:spcBef>
                    <a:spcPts val="0"/>
                  </a:spcBef>
                  <a:spcAft>
                    <a:spcPts val="800"/>
                  </a:spcAft>
                </a:pPr>
                <a:r>
                  <a:rPr lang="en-US" sz="32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14:m>
                  <m:oMath xmlns:m="http://schemas.openxmlformats.org/officeDocument/2006/math">
                    <m:sSubSup>
                      <m:sSub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𝑉</m:t>
                            </m:r>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32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a14:m>
                <a:endParaRPr lang="en-US" sz="3200" spc="300" dirty="0">
                  <a:solidFill>
                    <a:schemeClr val="tx1"/>
                  </a:solidFill>
                  <a:effectLst/>
                  <a:latin typeface="Century Gothic" panose="020B0502020202020204" pitchFamily="34" charset="0"/>
                  <a:ea typeface="Ebrima" panose="02000000000000000000" pitchFamily="2" charset="0"/>
                  <a:cs typeface="Ebrima" panose="02000000000000000000" pitchFamily="2" charset="0"/>
                </a:endParaRPr>
              </a:p>
            </p:txBody>
          </p:sp>
        </mc:Choice>
        <mc:Fallback>
          <p:sp>
            <p:nvSpPr>
              <p:cNvPr id="85" name="TextBox 84">
                <a:extLst>
                  <a:ext uri="{FF2B5EF4-FFF2-40B4-BE49-F238E27FC236}">
                    <a16:creationId xmlns:a16="http://schemas.microsoft.com/office/drawing/2014/main" id="{BFE0C782-BF45-486F-ABF9-4477C238C8BA}"/>
                  </a:ext>
                </a:extLst>
              </p:cNvPr>
              <p:cNvSpPr txBox="1">
                <a:spLocks noRot="1" noChangeAspect="1" noMove="1" noResize="1" noEditPoints="1" noAdjustHandles="1" noChangeArrowheads="1" noChangeShapeType="1" noTextEdit="1"/>
              </p:cNvSpPr>
              <p:nvPr/>
            </p:nvSpPr>
            <p:spPr>
              <a:xfrm>
                <a:off x="16918675" y="8849488"/>
                <a:ext cx="8505032" cy="2156552"/>
              </a:xfrm>
              <a:prstGeom prst="rect">
                <a:avLst/>
              </a:prstGeom>
              <a:blipFill>
                <a:blip r:embed="rId6"/>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09BE35F7-EC8A-4341-B583-388908D5CDA4}"/>
              </a:ext>
            </a:extLst>
          </p:cNvPr>
          <p:cNvSpPr/>
          <p:nvPr/>
        </p:nvSpPr>
        <p:spPr>
          <a:xfrm>
            <a:off x="16925530" y="11200466"/>
            <a:ext cx="6678315" cy="414879"/>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rPr>
              <a:t>Fatigue Estimation Process</a:t>
            </a:r>
          </a:p>
        </p:txBody>
      </p:sp>
      <p:sp>
        <p:nvSpPr>
          <p:cNvPr id="87" name="Rectangle 86">
            <a:extLst>
              <a:ext uri="{FF2B5EF4-FFF2-40B4-BE49-F238E27FC236}">
                <a16:creationId xmlns:a16="http://schemas.microsoft.com/office/drawing/2014/main" id="{32769B32-922F-4B66-BEF7-C3B8B62B7984}"/>
              </a:ext>
            </a:extLst>
          </p:cNvPr>
          <p:cNvSpPr/>
          <p:nvPr/>
        </p:nvSpPr>
        <p:spPr>
          <a:xfrm>
            <a:off x="16948614" y="8403910"/>
            <a:ext cx="6655231" cy="382415"/>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rPr>
              <a:t>Intent Prediction Process</a:t>
            </a:r>
          </a:p>
        </p:txBody>
      </p:sp>
      <p:sp>
        <p:nvSpPr>
          <p:cNvPr id="98" name="TextBox 97">
            <a:extLst>
              <a:ext uri="{FF2B5EF4-FFF2-40B4-BE49-F238E27FC236}">
                <a16:creationId xmlns:a16="http://schemas.microsoft.com/office/drawing/2014/main" id="{69CEE9AE-2CCB-4A8D-B6C1-857B5E9BC368}"/>
              </a:ext>
            </a:extLst>
          </p:cNvPr>
          <p:cNvSpPr txBox="1"/>
          <p:nvPr/>
        </p:nvSpPr>
        <p:spPr>
          <a:xfrm>
            <a:off x="30736826" y="26537328"/>
            <a:ext cx="5058992" cy="369332"/>
          </a:xfrm>
          <a:prstGeom prst="rect">
            <a:avLst/>
          </a:prstGeom>
          <a:solidFill>
            <a:srgbClr val="183562"/>
          </a:solidFill>
        </p:spPr>
        <p:txBody>
          <a:bodyPr wrap="square" rtlCol="0">
            <a:spAutoFit/>
          </a:bodyPr>
          <a:lstStyle/>
          <a:p>
            <a:r>
              <a:rPr lang="en-US" i="1" dirty="0">
                <a:solidFill>
                  <a:schemeClr val="bg1"/>
                </a:solidFill>
                <a:latin typeface="Century Gothic" panose="020B0502020202020204" pitchFamily="34" charset="0"/>
                <a:ea typeface="Ebrima" panose="02000000000000000000" pitchFamily="2" charset="0"/>
                <a:cs typeface="Ebrima" panose="02000000000000000000" pitchFamily="2" charset="0"/>
              </a:rPr>
              <a:t>Funded by: NASA Space Grant Consortium</a:t>
            </a:r>
          </a:p>
        </p:txBody>
      </p:sp>
      <p:pic>
        <p:nvPicPr>
          <p:cNvPr id="99" name="Picture 10" descr="SciNews – NASA/PSU Space Grant">
            <a:extLst>
              <a:ext uri="{FF2B5EF4-FFF2-40B4-BE49-F238E27FC236}">
                <a16:creationId xmlns:a16="http://schemas.microsoft.com/office/drawing/2014/main" id="{1AD01C9E-0953-4A81-9DAE-B44A7123A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03093" y="23624869"/>
            <a:ext cx="4795996" cy="2907535"/>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D6073AED-8BC5-4578-B5AF-664F0BDB8B1B}"/>
              </a:ext>
            </a:extLst>
          </p:cNvPr>
          <p:cNvGrpSpPr/>
          <p:nvPr/>
        </p:nvGrpSpPr>
        <p:grpSpPr>
          <a:xfrm>
            <a:off x="1425964" y="8127193"/>
            <a:ext cx="13179102" cy="5602047"/>
            <a:chOff x="1135122" y="6198340"/>
            <a:chExt cx="15556832" cy="6878088"/>
          </a:xfrm>
        </p:grpSpPr>
        <p:sp>
          <p:nvSpPr>
            <p:cNvPr id="101" name="TextBox 100">
              <a:extLst>
                <a:ext uri="{FF2B5EF4-FFF2-40B4-BE49-F238E27FC236}">
                  <a16:creationId xmlns:a16="http://schemas.microsoft.com/office/drawing/2014/main" id="{9851E7C6-776C-4F03-A09A-D79623DF916F}"/>
                </a:ext>
              </a:extLst>
            </p:cNvPr>
            <p:cNvSpPr txBox="1"/>
            <p:nvPr/>
          </p:nvSpPr>
          <p:spPr>
            <a:xfrm>
              <a:off x="1135124" y="12318131"/>
              <a:ext cx="14135917" cy="758297"/>
            </a:xfrm>
            <a:prstGeom prst="rect">
              <a:avLst/>
            </a:prstGeom>
            <a:noFill/>
          </p:spPr>
          <p:txBody>
            <a:bodyPr wrap="square">
              <a:spAutoFit/>
            </a:bodyPr>
            <a:lstStyle/>
            <a:p>
              <a:pPr algn="just"/>
              <a:r>
                <a:rPr lang="en-US" dirty="0">
                  <a:latin typeface="Century Gothic" panose="020B0502020202020204" pitchFamily="34" charset="0"/>
                  <a:ea typeface="Ebrima" panose="02000000000000000000" pitchFamily="2" charset="0"/>
                  <a:cs typeface="Ebrima" panose="02000000000000000000" pitchFamily="2" charset="0"/>
                </a:rPr>
                <a:t>(left: Astronaut Sunita Williams using a high torque hand-held tool, right: A robotic hand device for assistance during space walks)</a:t>
              </a:r>
            </a:p>
          </p:txBody>
        </p:sp>
        <p:grpSp>
          <p:nvGrpSpPr>
            <p:cNvPr id="102" name="Group 101">
              <a:extLst>
                <a:ext uri="{FF2B5EF4-FFF2-40B4-BE49-F238E27FC236}">
                  <a16:creationId xmlns:a16="http://schemas.microsoft.com/office/drawing/2014/main" id="{3075FC00-BE88-4DBC-8485-0D4F84962601}"/>
                </a:ext>
              </a:extLst>
            </p:cNvPr>
            <p:cNvGrpSpPr/>
            <p:nvPr/>
          </p:nvGrpSpPr>
          <p:grpSpPr>
            <a:xfrm>
              <a:off x="1135122" y="6198340"/>
              <a:ext cx="15556832" cy="6022184"/>
              <a:chOff x="-744463" y="4044867"/>
              <a:chExt cx="21642115" cy="8377845"/>
            </a:xfrm>
          </p:grpSpPr>
          <p:pic>
            <p:nvPicPr>
              <p:cNvPr id="103" name="Picture 6" descr="NASA Astronaut Sunita Williams Stays In Orbit With SpaceX And Boeing : NPR">
                <a:extLst>
                  <a:ext uri="{FF2B5EF4-FFF2-40B4-BE49-F238E27FC236}">
                    <a16:creationId xmlns:a16="http://schemas.microsoft.com/office/drawing/2014/main" id="{1736B563-4F76-49B7-A940-495915B4CC2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9285"/>
              <a:stretch/>
            </p:blipFill>
            <p:spPr bwMode="auto">
              <a:xfrm>
                <a:off x="-744463" y="4044869"/>
                <a:ext cx="13519697" cy="837784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Robo-Glove &amp;amp; NASA Technology Licensing Opportunities - YouTube">
                <a:extLst>
                  <a:ext uri="{FF2B5EF4-FFF2-40B4-BE49-F238E27FC236}">
                    <a16:creationId xmlns:a16="http://schemas.microsoft.com/office/drawing/2014/main" id="{89EB9A58-00B9-4460-9BA3-7D75432876F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478" t="740" r="26810"/>
              <a:stretch/>
            </p:blipFill>
            <p:spPr bwMode="auto">
              <a:xfrm>
                <a:off x="12770662" y="4044867"/>
                <a:ext cx="8126990" cy="835718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5" name="TextBox 104">
            <a:extLst>
              <a:ext uri="{FF2B5EF4-FFF2-40B4-BE49-F238E27FC236}">
                <a16:creationId xmlns:a16="http://schemas.microsoft.com/office/drawing/2014/main" id="{55715710-D74B-4726-8698-80CB8B3336C9}"/>
              </a:ext>
            </a:extLst>
          </p:cNvPr>
          <p:cNvSpPr txBox="1"/>
          <p:nvPr/>
        </p:nvSpPr>
        <p:spPr>
          <a:xfrm>
            <a:off x="1135447" y="5169626"/>
            <a:ext cx="13303217" cy="3017044"/>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600" b="1" dirty="0">
                <a:latin typeface="Century Gothic" panose="020B0502020202020204" pitchFamily="34" charset="0"/>
                <a:ea typeface="Ebrima" panose="02000000000000000000" pitchFamily="2" charset="0"/>
                <a:cs typeface="Ebrima" panose="02000000000000000000" pitchFamily="2" charset="0"/>
              </a:rPr>
              <a:t>Human-Robot interaction (HRI) can help astronauts </a:t>
            </a:r>
            <a:r>
              <a:rPr lang="en-US" sz="2600" dirty="0">
                <a:latin typeface="Century Gothic" panose="020B0502020202020204" pitchFamily="34" charset="0"/>
                <a:ea typeface="Ebrima" panose="02000000000000000000" pitchFamily="2" charset="0"/>
                <a:cs typeface="Ebrima" panose="02000000000000000000" pitchFamily="2" charset="0"/>
              </a:rPr>
              <a:t>during dangerous or taxing EVAs by providing assistive forces and torques to reduce neuromuscular load</a:t>
            </a:r>
          </a:p>
          <a:p>
            <a:pPr marL="342900" indent="-342900" algn="just">
              <a:lnSpc>
                <a:spcPct val="150000"/>
              </a:lnSpc>
              <a:buFont typeface="Arial" panose="020B0604020202020204" pitchFamily="34" charset="0"/>
              <a:buChar char="•"/>
            </a:pPr>
            <a:r>
              <a:rPr lang="en-US" sz="2600" b="1" dirty="0">
                <a:latin typeface="Century Gothic" panose="020B0502020202020204" pitchFamily="34" charset="0"/>
                <a:ea typeface="Ebrima" panose="02000000000000000000" pitchFamily="2" charset="0"/>
                <a:cs typeface="Ebrima" panose="02000000000000000000" pitchFamily="2" charset="0"/>
              </a:rPr>
              <a:t>Sub-optimal interaction </a:t>
            </a:r>
            <a:r>
              <a:rPr lang="en-US" sz="2600" dirty="0">
                <a:latin typeface="Century Gothic" panose="020B0502020202020204" pitchFamily="34" charset="0"/>
                <a:ea typeface="Ebrima" panose="02000000000000000000" pitchFamily="2" charset="0"/>
                <a:cs typeface="Ebrima" panose="02000000000000000000" pitchFamily="2" charset="0"/>
              </a:rPr>
              <a:t>between humans and robots produces antagonistic forces and torques, diminishing control stability and degrading performance</a:t>
            </a:r>
          </a:p>
          <a:p>
            <a:pPr marL="342900" indent="-342900" algn="just">
              <a:lnSpc>
                <a:spcPct val="150000"/>
              </a:lnSpc>
              <a:buFont typeface="Arial" panose="020B0604020202020204" pitchFamily="34" charset="0"/>
              <a:buChar char="•"/>
            </a:pPr>
            <a:endParaRPr lang="en-US" sz="2600" dirty="0">
              <a:latin typeface="Century Gothic" panose="020B0502020202020204" pitchFamily="34" charset="0"/>
            </a:endParaRPr>
          </a:p>
        </p:txBody>
      </p:sp>
      <p:sp>
        <p:nvSpPr>
          <p:cNvPr id="108" name="TextBox 107">
            <a:extLst>
              <a:ext uri="{FF2B5EF4-FFF2-40B4-BE49-F238E27FC236}">
                <a16:creationId xmlns:a16="http://schemas.microsoft.com/office/drawing/2014/main" id="{89D114C3-5341-42D1-9061-D37CBC8C5AC0}"/>
              </a:ext>
            </a:extLst>
          </p:cNvPr>
          <p:cNvSpPr txBox="1"/>
          <p:nvPr/>
        </p:nvSpPr>
        <p:spPr>
          <a:xfrm>
            <a:off x="869028" y="24657929"/>
            <a:ext cx="14227395" cy="2092881"/>
          </a:xfrm>
          <a:prstGeom prst="rect">
            <a:avLst/>
          </a:prstGeom>
          <a:noFill/>
        </p:spPr>
        <p:txBody>
          <a:bodyPr wrap="square" numCol="1">
            <a:spAutoFit/>
          </a:bodyPr>
          <a:lstStyle/>
          <a:p>
            <a:pPr algn="just"/>
            <a:r>
              <a:rPr lang="en-US" sz="1600" b="0" i="0" dirty="0">
                <a:effectLst/>
                <a:latin typeface="Century Gothic" panose="020B0502020202020204" pitchFamily="34" charset="0"/>
              </a:rPr>
              <a:t>[</a:t>
            </a:r>
            <a:r>
              <a:rPr lang="en-US" sz="1600" dirty="0">
                <a:latin typeface="Century Gothic" panose="020B0502020202020204" pitchFamily="34" charset="0"/>
              </a:rPr>
              <a:t>1</a:t>
            </a:r>
            <a:r>
              <a:rPr lang="en-US" sz="1600" b="0" i="0" dirty="0">
                <a:effectLst/>
                <a:latin typeface="Century Gothic" panose="020B0502020202020204" pitchFamily="34" charset="0"/>
              </a:rPr>
              <a:t>] S. Boyas and A. Gu evel. Neuromuscular fatigue in healthy muscle: Underlying factors and adaptation mechanisms. Annals of Phys. and Rehab. Med., 2011.</a:t>
            </a:r>
          </a:p>
          <a:p>
            <a:pPr algn="just"/>
            <a:r>
              <a:rPr lang="en-US" sz="1600" b="0" i="0" dirty="0">
                <a:effectLst/>
                <a:latin typeface="Century Gothic" panose="020B0502020202020204" pitchFamily="34" charset="0"/>
              </a:rPr>
              <a:t>[</a:t>
            </a:r>
            <a:r>
              <a:rPr lang="en-US" sz="1600" dirty="0">
                <a:latin typeface="Century Gothic" panose="020B0502020202020204" pitchFamily="34" charset="0"/>
              </a:rPr>
              <a:t>2</a:t>
            </a:r>
            <a:r>
              <a:rPr lang="en-US" sz="1600" b="0" i="0" dirty="0">
                <a:effectLst/>
                <a:latin typeface="Century Gothic" panose="020B0502020202020204" pitchFamily="34" charset="0"/>
              </a:rPr>
              <a:t>] O. Celik, M. O’Malley, C. Boake, H. Levin, N. Yozbatiran, and T. Reistetter. Normalized movement quality measures for therapeutic robots strongly correlate with clinical motor impairment measures. IEEE Trans. on Neural Systems and Rehab. Engineering, 2010.</a:t>
            </a:r>
          </a:p>
          <a:p>
            <a:pPr algn="just"/>
            <a:r>
              <a:rPr lang="en-US" sz="1600" b="0" i="0" dirty="0">
                <a:effectLst/>
                <a:latin typeface="Century Gothic" panose="020B0502020202020204" pitchFamily="34" charset="0"/>
              </a:rPr>
              <a:t>[4] M. L. Gernhardt, J. A. Jones, R. A. Scheuring, A. F. Abercromby, J. A. Tuxhorn, and J. R. Norcross. Risk of compromised eva performance and crew health due to inadequate eva suit systems. 2009.</a:t>
            </a:r>
          </a:p>
          <a:p>
            <a:pPr algn="just"/>
            <a:r>
              <a:rPr lang="en-US" sz="1600" b="0" i="0" dirty="0">
                <a:effectLst/>
                <a:latin typeface="Century Gothic" panose="020B0502020202020204" pitchFamily="34" charset="0"/>
              </a:rPr>
              <a:t>[5] E. Jovanov, I. K. Small, T. D. Rolin, H. Ganegoda, and C. Hill. Long term monitoring of respiration and CO2 using flexible printed sensors. 2020.</a:t>
            </a:r>
          </a:p>
          <a:p>
            <a:pPr algn="just"/>
            <a:endParaRPr lang="en-US" sz="1600" b="0" i="0" dirty="0">
              <a:effectLst/>
              <a:latin typeface="Century Gothic" panose="020B0502020202020204" pitchFamily="34" charset="0"/>
            </a:endParaRPr>
          </a:p>
        </p:txBody>
      </p:sp>
      <p:sp>
        <p:nvSpPr>
          <p:cNvPr id="152" name="TextBox 151">
            <a:extLst>
              <a:ext uri="{FF2B5EF4-FFF2-40B4-BE49-F238E27FC236}">
                <a16:creationId xmlns:a16="http://schemas.microsoft.com/office/drawing/2014/main" id="{98F599E4-5D8C-45DC-8247-150796A9DA4E}"/>
              </a:ext>
            </a:extLst>
          </p:cNvPr>
          <p:cNvSpPr txBox="1"/>
          <p:nvPr/>
        </p:nvSpPr>
        <p:spPr>
          <a:xfrm>
            <a:off x="1048521" y="15516815"/>
            <a:ext cx="13471662" cy="1216551"/>
          </a:xfrm>
          <a:prstGeom prst="rect">
            <a:avLst/>
          </a:prstGeom>
          <a:noFill/>
        </p:spPr>
        <p:txBody>
          <a:bodyPr wrap="square">
            <a:spAutoFit/>
          </a:bodyPr>
          <a:lstStyle/>
          <a:p>
            <a:pPr>
              <a:lnSpc>
                <a:spcPct val="150000"/>
              </a:lnSpc>
            </a:pPr>
            <a:r>
              <a:rPr lang="en-US" sz="2600" dirty="0">
                <a:latin typeface="Century Gothic" panose="020B0502020202020204" pitchFamily="34" charset="0"/>
                <a:ea typeface="Ebrima" panose="02000000000000000000" pitchFamily="2" charset="0"/>
                <a:cs typeface="Ebrima" panose="02000000000000000000" pitchFamily="2" charset="0"/>
              </a:rPr>
              <a:t>3D printed flexible electrodes embedded in a fabric sleeve will be used to estimate fatigue and movement intent for more optimal human-robot collaboration</a:t>
            </a:r>
            <a:endParaRPr lang="en-US" sz="2600" dirty="0">
              <a:latin typeface="Century Gothic" panose="020B0502020202020204" pitchFamily="34" charset="0"/>
            </a:endParaRPr>
          </a:p>
        </p:txBody>
      </p:sp>
      <p:grpSp>
        <p:nvGrpSpPr>
          <p:cNvPr id="500" name="Group 499">
            <a:extLst>
              <a:ext uri="{FF2B5EF4-FFF2-40B4-BE49-F238E27FC236}">
                <a16:creationId xmlns:a16="http://schemas.microsoft.com/office/drawing/2014/main" id="{5ADD14E2-80B4-452B-9F81-7A9B58B7B0F6}"/>
              </a:ext>
            </a:extLst>
          </p:cNvPr>
          <p:cNvGrpSpPr/>
          <p:nvPr/>
        </p:nvGrpSpPr>
        <p:grpSpPr>
          <a:xfrm>
            <a:off x="549414" y="16733365"/>
            <a:ext cx="3920431" cy="5273526"/>
            <a:chOff x="6861357" y="16018651"/>
            <a:chExt cx="4917031" cy="6614093"/>
          </a:xfrm>
        </p:grpSpPr>
        <p:grpSp>
          <p:nvGrpSpPr>
            <p:cNvPr id="158" name="Group 157">
              <a:extLst>
                <a:ext uri="{FF2B5EF4-FFF2-40B4-BE49-F238E27FC236}">
                  <a16:creationId xmlns:a16="http://schemas.microsoft.com/office/drawing/2014/main" id="{6A37393C-35D0-445B-9E6B-F9C0BAF9D541}"/>
                </a:ext>
              </a:extLst>
            </p:cNvPr>
            <p:cNvGrpSpPr/>
            <p:nvPr/>
          </p:nvGrpSpPr>
          <p:grpSpPr>
            <a:xfrm>
              <a:off x="6861357" y="16018651"/>
              <a:ext cx="4065281" cy="5482352"/>
              <a:chOff x="6352601" y="14921089"/>
              <a:chExt cx="6139531" cy="7814873"/>
            </a:xfrm>
          </p:grpSpPr>
          <p:pic>
            <p:nvPicPr>
              <p:cNvPr id="160" name="Picture 10" descr="Flexor Digitorum Superficialis - UW Radiology">
                <a:extLst>
                  <a:ext uri="{FF2B5EF4-FFF2-40B4-BE49-F238E27FC236}">
                    <a16:creationId xmlns:a16="http://schemas.microsoft.com/office/drawing/2014/main" id="{BC3307CB-7D5A-42FE-8C2E-10C1BC413B63}"/>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5053" b="97474" l="5093" r="89815">
                            <a14:foregroundMark x1="83796" y1="5263" x2="83796" y2="5263"/>
                            <a14:foregroundMark x1="40741" y1="92632" x2="40741" y2="92632"/>
                            <a14:foregroundMark x1="8333" y1="73895" x2="8333" y2="73895"/>
                            <a14:foregroundMark x1="13426" y1="93895" x2="13426" y2="93895"/>
                            <a14:foregroundMark x1="25926" y1="95158" x2="25926" y2="95158"/>
                            <a14:foregroundMark x1="39815" y1="96000" x2="39815" y2="96000"/>
                            <a14:foregroundMark x1="26389" y1="97684" x2="26389" y2="97684"/>
                            <a14:foregroundMark x1="5093" y1="80211" x2="5093" y2="80211"/>
                            <a14:foregroundMark x1="43056" y1="72842" x2="43056" y2="72842"/>
                            <a14:foregroundMark x1="43056" y1="71579" x2="43056" y2="71579"/>
                            <a14:backgroundMark x1="29630" y1="70526" x2="29630" y2="70526"/>
                            <a14:backgroundMark x1="30556" y1="70105" x2="30556" y2="70105"/>
                            <a14:backgroundMark x1="32870" y1="59579" x2="32870" y2="59579"/>
                            <a14:backgroundMark x1="31019" y1="69053" x2="31019" y2="69053"/>
                            <a14:backgroundMark x1="31481" y1="68421" x2="31481" y2="68421"/>
                            <a14:backgroundMark x1="36111" y1="72000" x2="36111" y2="72000"/>
                            <a14:backgroundMark x1="36574" y1="71579" x2="36574" y2="71579"/>
                            <a14:backgroundMark x1="36574" y1="71158" x2="36574" y2="71158"/>
                            <a14:backgroundMark x1="34259" y1="77895" x2="34259" y2="77895"/>
                            <a14:backgroundMark x1="36574" y1="70526" x2="36574" y2="70526"/>
                            <a14:backgroundMark x1="41667" y1="74737" x2="41667" y2="74737"/>
                            <a14:backgroundMark x1="41667" y1="74105" x2="41667" y2="74105"/>
                            <a14:backgroundMark x1="41667" y1="73474" x2="41667" y2="73474"/>
                            <a14:backgroundMark x1="41667" y1="72842" x2="41667" y2="72842"/>
                            <a14:backgroundMark x1="41667" y1="72000" x2="41667" y2="72000"/>
                            <a14:backgroundMark x1="41667" y1="71579" x2="41667" y2="71579"/>
                            <a14:backgroundMark x1="41667" y1="77684" x2="41667" y2="77684"/>
                            <a14:backgroundMark x1="25926" y1="78316" x2="25926" y2="78316"/>
                            <a14:backgroundMark x1="41667" y1="71158" x2="41667" y2="71158"/>
                          </a14:backgroundRemoval>
                        </a14:imgEffect>
                      </a14:imgLayer>
                    </a14:imgProps>
                  </a:ext>
                  <a:ext uri="{28A0092B-C50C-407E-A947-70E740481C1C}">
                    <a14:useLocalDpi xmlns:a14="http://schemas.microsoft.com/office/drawing/2010/main" val="0"/>
                  </a:ext>
                </a:extLst>
              </a:blip>
              <a:srcRect/>
              <a:stretch>
                <a:fillRect/>
              </a:stretch>
            </p:blipFill>
            <p:spPr bwMode="auto">
              <a:xfrm rot="12907151">
                <a:off x="8444824" y="14921089"/>
                <a:ext cx="2458401" cy="540620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4" descr="Flexor Pollicis Brevis Muscle - Origins &amp;amp; Function - Human Anatomy | Kenhub  - YouTube">
                <a:extLst>
                  <a:ext uri="{FF2B5EF4-FFF2-40B4-BE49-F238E27FC236}">
                    <a16:creationId xmlns:a16="http://schemas.microsoft.com/office/drawing/2014/main" id="{01859D5A-866C-4621-9510-488586CC564C}"/>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23611" b="92778" l="31250" r="79375">
                            <a14:foregroundMark x1="31250" y1="83611" x2="31250" y2="83611"/>
                            <a14:foregroundMark x1="42031" y1="92778" x2="42031" y2="92778"/>
                            <a14:foregroundMark x1="60781" y1="29444" x2="60781" y2="29444"/>
                            <a14:foregroundMark x1="66250" y1="23611" x2="66250" y2="23611"/>
                          </a14:backgroundRemoval>
                        </a14:imgEffect>
                      </a14:imgLayer>
                    </a14:imgProps>
                  </a:ext>
                  <a:ext uri="{28A0092B-C50C-407E-A947-70E740481C1C}">
                    <a14:useLocalDpi xmlns:a14="http://schemas.microsoft.com/office/drawing/2010/main" val="0"/>
                  </a:ext>
                </a:extLst>
              </a:blip>
              <a:srcRect l="29356" t="23359" r="15067" b="-2544"/>
              <a:stretch/>
            </p:blipFill>
            <p:spPr bwMode="auto">
              <a:xfrm rot="5915841" flipV="1">
                <a:off x="8458179" y="19875278"/>
                <a:ext cx="3011859" cy="2709509"/>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 descr="Extensor digitorum: Origin, insertion and action | Kenhub">
                <a:extLst>
                  <a:ext uri="{FF2B5EF4-FFF2-40B4-BE49-F238E27FC236}">
                    <a16:creationId xmlns:a16="http://schemas.microsoft.com/office/drawing/2014/main" id="{1ACB8A81-B734-457C-92B7-105E69B4FDE3}"/>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000" b="96500" l="26375" r="72000">
                            <a14:foregroundMark x1="72000" y1="9000" x2="72000" y2="9000"/>
                            <a14:foregroundMark x1="47500" y1="92750" x2="47500" y2="92750"/>
                            <a14:foregroundMark x1="31875" y1="95125" x2="31875" y2="95125"/>
                            <a14:foregroundMark x1="27875" y1="92250" x2="27875" y2="92250"/>
                            <a14:foregroundMark x1="53875" y1="60875" x2="53875" y2="60875"/>
                            <a14:foregroundMark x1="54625" y1="58375" x2="51125" y2="69500"/>
                            <a14:foregroundMark x1="50125" y1="70875" x2="50125" y2="70875"/>
                            <a14:foregroundMark x1="30625" y1="96125" x2="30250" y2="96500"/>
                            <a14:foregroundMark x1="28875" y1="84250" x2="28875" y2="84250"/>
                            <a14:foregroundMark x1="26875" y1="88500" x2="26875" y2="88500"/>
                            <a14:foregroundMark x1="26625" y1="93375" x2="26625" y2="93375"/>
                            <a14:foregroundMark x1="46375" y1="74000" x2="46375" y2="74000"/>
                            <a14:foregroundMark x1="46125" y1="73875" x2="46125" y2="73875"/>
                            <a14:foregroundMark x1="45750" y1="73875" x2="45500" y2="74000"/>
                            <a14:foregroundMark x1="46500" y1="73750" x2="46625" y2="73750"/>
                            <a14:foregroundMark x1="45000" y1="74125" x2="45000" y2="74125"/>
                            <a14:foregroundMark x1="44500" y1="74750" x2="44500" y2="74750"/>
                            <a14:foregroundMark x1="44750" y1="74375" x2="44750" y2="74375"/>
                            <a14:foregroundMark x1="29250" y1="83500" x2="29250" y2="83500"/>
                            <a14:foregroundMark x1="29875" y1="83125" x2="29875" y2="83125"/>
                            <a14:foregroundMark x1="26375" y1="88500" x2="26375" y2="88500"/>
                            <a14:foregroundMark x1="30000" y1="96500" x2="30000" y2="96500"/>
                            <a14:foregroundMark x1="30500" y1="96125" x2="30500" y2="96125"/>
                            <a14:foregroundMark x1="30750" y1="95875" x2="30750" y2="95875"/>
                            <a14:foregroundMark x1="30875" y1="95750" x2="30875" y2="95750"/>
                            <a14:foregroundMark x1="30750" y1="95750" x2="30750" y2="95750"/>
                            <a14:backgroundMark x1="40625" y1="85875" x2="40625" y2="85875"/>
                            <a14:backgroundMark x1="43125" y1="79875" x2="43125" y2="79875"/>
                            <a14:backgroundMark x1="43375" y1="79625" x2="43375" y2="79625"/>
                            <a14:backgroundMark x1="43375" y1="77250" x2="43375" y2="77250"/>
                          </a14:backgroundRemoval>
                        </a14:imgEffect>
                      </a14:imgLayer>
                    </a14:imgProps>
                  </a:ext>
                  <a:ext uri="{28A0092B-C50C-407E-A947-70E740481C1C}">
                    <a14:useLocalDpi xmlns:a14="http://schemas.microsoft.com/office/drawing/2010/main" val="0"/>
                  </a:ext>
                </a:extLst>
              </a:blip>
              <a:srcRect l="23996" r="24591"/>
              <a:stretch/>
            </p:blipFill>
            <p:spPr bwMode="auto">
              <a:xfrm rot="14835407" flipH="1">
                <a:off x="8294767" y="16059421"/>
                <a:ext cx="2255199" cy="6139531"/>
              </a:xfrm>
              <a:prstGeom prst="rect">
                <a:avLst/>
              </a:prstGeom>
              <a:noFill/>
              <a:extLst>
                <a:ext uri="{909E8E84-426E-40DD-AFC4-6F175D3DCCD1}">
                  <a14:hiddenFill xmlns:a14="http://schemas.microsoft.com/office/drawing/2010/main">
                    <a:solidFill>
                      <a:srgbClr val="FFFFFF"/>
                    </a:solidFill>
                  </a14:hiddenFill>
                </a:ext>
              </a:extLst>
            </p:spPr>
          </p:pic>
        </p:grpSp>
        <p:sp>
          <p:nvSpPr>
            <p:cNvPr id="159" name="TextBox 158">
              <a:extLst>
                <a:ext uri="{FF2B5EF4-FFF2-40B4-BE49-F238E27FC236}">
                  <a16:creationId xmlns:a16="http://schemas.microsoft.com/office/drawing/2014/main" id="{5F59DCF9-3CEA-472C-B933-0F0917472AFD}"/>
                </a:ext>
              </a:extLst>
            </p:cNvPr>
            <p:cNvSpPr txBox="1"/>
            <p:nvPr/>
          </p:nvSpPr>
          <p:spPr>
            <a:xfrm>
              <a:off x="7317032" y="21115483"/>
              <a:ext cx="4461356" cy="1517261"/>
            </a:xfrm>
            <a:prstGeom prst="rect">
              <a:avLst/>
            </a:prstGeom>
            <a:noFill/>
          </p:spPr>
          <p:txBody>
            <a:bodyPr wrap="square">
              <a:spAutoFit/>
            </a:bodyPr>
            <a:lstStyle/>
            <a:p>
              <a:r>
                <a:rPr lang="pt-BR" sz="2000" b="1" dirty="0">
                  <a:latin typeface="Century Gothic" panose="020B0502020202020204" pitchFamily="34" charset="0"/>
                  <a:ea typeface="Ebrima" panose="02000000000000000000" pitchFamily="2" charset="0"/>
                  <a:cs typeface="Ebrima" panose="02000000000000000000" pitchFamily="2" charset="0"/>
                </a:rPr>
                <a:t>target muscles</a:t>
              </a:r>
              <a:r>
                <a:rPr lang="pt-BR" sz="2000" dirty="0">
                  <a:latin typeface="Century Gothic" panose="020B0502020202020204" pitchFamily="34" charset="0"/>
                  <a:ea typeface="Ebrima" panose="02000000000000000000" pitchFamily="2" charset="0"/>
                  <a:cs typeface="Ebrima" panose="02000000000000000000" pitchFamily="2" charset="0"/>
                </a:rPr>
                <a:t>: Flexor digitorum superficialis (top), extensor digitorum (middle), flexor pollicis brevis (bottom)</a:t>
              </a:r>
            </a:p>
          </p:txBody>
        </p:sp>
      </p:grpSp>
      <p:sp>
        <p:nvSpPr>
          <p:cNvPr id="179" name="TextBox 178">
            <a:extLst>
              <a:ext uri="{FF2B5EF4-FFF2-40B4-BE49-F238E27FC236}">
                <a16:creationId xmlns:a16="http://schemas.microsoft.com/office/drawing/2014/main" id="{3DB0B09E-A502-42CE-8311-30F9762D3B94}"/>
              </a:ext>
            </a:extLst>
          </p:cNvPr>
          <p:cNvSpPr txBox="1"/>
          <p:nvPr/>
        </p:nvSpPr>
        <p:spPr>
          <a:xfrm>
            <a:off x="15860918" y="23689614"/>
            <a:ext cx="14483200" cy="3046988"/>
          </a:xfrm>
          <a:prstGeom prst="rect">
            <a:avLst/>
          </a:prstGeom>
          <a:noFill/>
        </p:spPr>
        <p:txBody>
          <a:bodyPr wrap="square">
            <a:spAutoFit/>
          </a:bodyPr>
          <a:lstStyle/>
          <a:p>
            <a:pPr algn="just"/>
            <a:r>
              <a:rPr lang="en-US" sz="1600" b="0" i="0" dirty="0">
                <a:effectLst/>
                <a:latin typeface="Century Gothic" panose="020B0502020202020204" pitchFamily="34" charset="0"/>
              </a:rPr>
              <a:t>[6] K. E. Madden, A. Deshpande, B. J. Peters, J. M. Rogers, E. A. Laske, and E. McBryan. The influence of robotic assistance on reducing neuromuscular effort and fatigue during extravehicular activity glove use. 2017.</a:t>
            </a:r>
          </a:p>
          <a:p>
            <a:pPr algn="just"/>
            <a:r>
              <a:rPr lang="en-US" sz="1600" b="0" i="0" dirty="0">
                <a:effectLst/>
                <a:latin typeface="Century Gothic" panose="020B0502020202020204" pitchFamily="34" charset="0"/>
              </a:rPr>
              <a:t>[7] J. Massion, V. Gurfinkel, M. Lipshits, A. Obadia, and K. Popov. [strategy and synergy: two levels of equilibrium control during movement. effects of the microgravity].Comptes rendus de l’Academie des sciences. Serie III, Sciences de la vie, 1992.</a:t>
            </a:r>
          </a:p>
          <a:p>
            <a:pPr algn="just"/>
            <a:r>
              <a:rPr lang="en-US" sz="1600" b="0" i="0" dirty="0">
                <a:effectLst/>
                <a:latin typeface="Century Gothic" panose="020B0502020202020204" pitchFamily="34" charset="0"/>
              </a:rPr>
              <a:t>[8] K. Min, D. Shin, J. Lee, and S. Kakei. Electromyogram refinement using muscle synergy based regulation of uncertain information. Journal of biomechanics, 2018.</a:t>
            </a:r>
          </a:p>
          <a:p>
            <a:pPr algn="just"/>
            <a:r>
              <a:rPr lang="en-US" sz="1600" b="0" i="0" dirty="0">
                <a:effectLst/>
                <a:latin typeface="Century Gothic" panose="020B0502020202020204" pitchFamily="34" charset="0"/>
              </a:rPr>
              <a:t>[9] S. A. Overduin, A. d’Avella, J. Roh, and E. Bizzi. Modulation of muscle synergy recruitment in primate grasping. J. of Neuroscience, 2008.</a:t>
            </a:r>
          </a:p>
          <a:p>
            <a:pPr algn="just"/>
            <a:r>
              <a:rPr lang="en-US" sz="1600" b="0" i="0" dirty="0">
                <a:effectLst/>
                <a:latin typeface="Century Gothic" panose="020B0502020202020204" pitchFamily="34" charset="0"/>
              </a:rPr>
              <a:t>[10] J. Rogers, B. Peters, E. Laske, and E. McBryan. Development and testing of robotically assisted extravehicular activity gloves. 47th International Conference on Environmental Systems, 2017.</a:t>
            </a:r>
          </a:p>
          <a:p>
            <a:pPr algn="just"/>
            <a:r>
              <a:rPr lang="en-US" sz="1600" b="0" i="0" dirty="0">
                <a:effectLst/>
                <a:latin typeface="Century Gothic" panose="020B0502020202020204" pitchFamily="34" charset="0"/>
              </a:rPr>
              <a:t>[11] C. G. Rose and M. O’Malley. Hybrid rigid-soft hand exoskeleton to assist functional dexterity. IEEE </a:t>
            </a:r>
            <a:r>
              <a:rPr lang="en-US" sz="1600" dirty="0" err="1">
                <a:latin typeface="Century Gothic" panose="020B0502020202020204" pitchFamily="34" charset="0"/>
              </a:rPr>
              <a:t>R</a:t>
            </a:r>
            <a:r>
              <a:rPr lang="en-US" sz="1600" b="0" i="0" dirty="0" err="1">
                <a:effectLst/>
                <a:latin typeface="Century Gothic" panose="020B0502020202020204" pitchFamily="34" charset="0"/>
              </a:rPr>
              <a:t>btcs</a:t>
            </a:r>
            <a:r>
              <a:rPr lang="en-US" sz="1600" b="0" i="0" dirty="0">
                <a:effectLst/>
                <a:latin typeface="Century Gothic" panose="020B0502020202020204" pitchFamily="34" charset="0"/>
              </a:rPr>
              <a:t>. and </a:t>
            </a:r>
            <a:r>
              <a:rPr lang="en-US" sz="1600" b="0" i="0" dirty="0" err="1">
                <a:effectLst/>
                <a:latin typeface="Century Gothic" panose="020B0502020202020204" pitchFamily="34" charset="0"/>
              </a:rPr>
              <a:t>Automtn</a:t>
            </a:r>
            <a:r>
              <a:rPr lang="en-US" sz="1600" b="0" i="0" dirty="0">
                <a:effectLst/>
                <a:latin typeface="Century Gothic" panose="020B0502020202020204" pitchFamily="34" charset="0"/>
              </a:rPr>
              <a:t>. Letters, 2019.</a:t>
            </a:r>
          </a:p>
          <a:p>
            <a:pPr algn="just"/>
            <a:r>
              <a:rPr lang="en-US" sz="1600" b="0" i="0" dirty="0">
                <a:effectLst/>
                <a:latin typeface="Century Gothic" panose="020B0502020202020204" pitchFamily="34" charset="0"/>
              </a:rPr>
              <a:t>[12] S. A. Safavynia, G. Torres-Oviedo, and L. Ting. Muscle synergies: Implications for clinical evaluation and rehabilitation of movement. Topics in spinal cord injury rehabilitation, 2011.</a:t>
            </a:r>
          </a:p>
        </p:txBody>
      </p:sp>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F7A1D70D-C492-4D50-9FB4-8562EB5806A6}"/>
                  </a:ext>
                </a:extLst>
              </p:cNvPr>
              <p:cNvSpPr txBox="1"/>
              <p:nvPr/>
            </p:nvSpPr>
            <p:spPr>
              <a:xfrm>
                <a:off x="16888998" y="11799430"/>
                <a:ext cx="9066608" cy="2178866"/>
              </a:xfrm>
              <a:prstGeom prst="rect">
                <a:avLst/>
              </a:prstGeom>
              <a:noFill/>
            </p:spPr>
            <p:txBody>
              <a:bodyPr wrap="square">
                <a:spAutoFit/>
              </a:bodyPr>
              <a:lstStyle/>
              <a:p>
                <a:pPr marL="0" marR="0">
                  <a:spcBef>
                    <a:spcPts val="0"/>
                  </a:spcBef>
                  <a:spcAft>
                    <a:spcPts val="800"/>
                  </a:spcAft>
                </a:pPr>
                <a:r>
                  <a:rPr lang="en-US" sz="28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14:m>
                  <m:oMath xmlns:m="http://schemas.openxmlformats.org/officeDocument/2006/math">
                    <m:r>
                      <a:rPr lang="en-US" sz="2800" b="0" i="1" spc="-30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𝐶</m:t>
                    </m:r>
                    <m:d>
                      <m:d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e>
                    </m:d>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𝜋</m:t>
                            </m:r>
                          </m:e>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nary>
                      <m:naryPr>
                        <m:limLoc m:val="subSup"/>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e>
                    </m:nary>
                    <m:d>
                      <m:d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𝜏</m:t>
                            </m:r>
                          </m:num>
                          <m:den>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den>
                        </m:f>
                      </m:e>
                    </m:d>
                    <m:sSup>
                      <m:sSup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𝑢</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𝜏</m:t>
                            </m:r>
                          </m:num>
                          <m:den>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den>
                        </m:f>
                      </m:e>
                    </m:d>
                    <m:sSup>
                      <m:sSup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𝜋</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𝜏</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sup>
                    </m:s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𝑑</m:t>
                    </m:r>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𝜏</m:t>
                    </m:r>
                  </m:oMath>
                </a14:m>
                <a:endParaRPr lang="en-US" sz="28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28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14:m>
                  <m:oMath xmlns:m="http://schemas.openxmlformats.org/officeDocument/2006/math">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p>
                    </m:s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e>
                        </m:d>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𝑎</m:t>
                                </m:r>
                                <m:r>
                                  <a:rPr lang="en-US" sz="2800" b="0" i="1" spc="-300" baseline="-250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m:t>
                                </m:r>
                                <m:d>
                                  <m:d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e>
                            </m:d>
                          </m:e>
                          <m: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oMath>
                </a14:m>
                <a:endParaRPr lang="en-US" sz="2800" i="1"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28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 </a:t>
                </a:r>
                <a14:m>
                  <m:oMath xmlns:m="http://schemas.openxmlformats.org/officeDocument/2006/math">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spc="-3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e>
                            </m:d>
                          </m:num>
                          <m:den>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p>
                            </m:sSup>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d>
                          <m:dPr>
                            <m:ctrlPr>
                              <a:rPr lang="en-US" sz="280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spc="-3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e>
                    </m:nary>
                  </m:oMath>
                </a14:m>
                <a:endParaRPr lang="en-US" sz="2800" spc="-3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p:txBody>
          </p:sp>
        </mc:Choice>
        <mc:Fallback>
          <p:sp>
            <p:nvSpPr>
              <p:cNvPr id="190" name="TextBox 189">
                <a:extLst>
                  <a:ext uri="{FF2B5EF4-FFF2-40B4-BE49-F238E27FC236}">
                    <a16:creationId xmlns:a16="http://schemas.microsoft.com/office/drawing/2014/main" id="{F7A1D70D-C492-4D50-9FB4-8562EB5806A6}"/>
                  </a:ext>
                </a:extLst>
              </p:cNvPr>
              <p:cNvSpPr txBox="1">
                <a:spLocks noRot="1" noChangeAspect="1" noMove="1" noResize="1" noEditPoints="1" noAdjustHandles="1" noChangeArrowheads="1" noChangeShapeType="1" noTextEdit="1"/>
              </p:cNvSpPr>
              <p:nvPr/>
            </p:nvSpPr>
            <p:spPr>
              <a:xfrm>
                <a:off x="16888998" y="11799430"/>
                <a:ext cx="9066608" cy="2178866"/>
              </a:xfrm>
              <a:prstGeom prst="rect">
                <a:avLst/>
              </a:prstGeom>
              <a:blipFill>
                <a:blip r:embed="rId16"/>
                <a:stretch>
                  <a:fillRect/>
                </a:stretch>
              </a:blipFill>
            </p:spPr>
            <p:txBody>
              <a:bodyPr/>
              <a:lstStyle/>
              <a:p>
                <a:r>
                  <a:rPr lang="en-US">
                    <a:noFill/>
                  </a:rPr>
                  <a:t> </a:t>
                </a:r>
              </a:p>
            </p:txBody>
          </p:sp>
        </mc:Fallback>
      </mc:AlternateContent>
      <p:sp>
        <p:nvSpPr>
          <p:cNvPr id="199" name="TextBox 198">
            <a:extLst>
              <a:ext uri="{FF2B5EF4-FFF2-40B4-BE49-F238E27FC236}">
                <a16:creationId xmlns:a16="http://schemas.microsoft.com/office/drawing/2014/main" id="{357AD70C-5A4A-42FD-A0CF-352E312DA53D}"/>
              </a:ext>
            </a:extLst>
          </p:cNvPr>
          <p:cNvSpPr txBox="1"/>
          <p:nvPr/>
        </p:nvSpPr>
        <p:spPr>
          <a:xfrm>
            <a:off x="16538515" y="20258202"/>
            <a:ext cx="18764122" cy="1222304"/>
          </a:xfrm>
          <a:prstGeom prst="rect">
            <a:avLst/>
          </a:prstGeom>
          <a:solidFill>
            <a:srgbClr val="03244D"/>
          </a:solidFill>
        </p:spPr>
        <p:txBody>
          <a:bodyPr wrap="square">
            <a:spAutoFit/>
          </a:bodyPr>
          <a:lstStyle/>
          <a:p>
            <a:pPr algn="ctr"/>
            <a:r>
              <a:rPr lang="en-US" sz="3600" b="1" dirty="0">
                <a:solidFill>
                  <a:schemeClr val="bg1"/>
                </a:solidFill>
                <a:latin typeface="Century Gothic" panose="020B0502020202020204" pitchFamily="34" charset="0"/>
                <a:ea typeface="Ebrima" panose="02000000000000000000" pitchFamily="2" charset="0"/>
                <a:cs typeface="Ebrima" panose="02000000000000000000" pitchFamily="2" charset="0"/>
              </a:rPr>
              <a:t>Preliminary results suggest that the interface is able to </a:t>
            </a:r>
            <a:r>
              <a:rPr lang="en-US" sz="3600" b="1" i="1" dirty="0">
                <a:solidFill>
                  <a:schemeClr val="bg1"/>
                </a:solidFill>
                <a:latin typeface="Century Gothic" panose="020B0502020202020204" pitchFamily="34" charset="0"/>
                <a:ea typeface="Ebrima" panose="02000000000000000000" pitchFamily="2" charset="0"/>
                <a:cs typeface="Ebrima" panose="02000000000000000000" pitchFamily="2" charset="0"/>
              </a:rPr>
              <a:t>model both neuromuscular fatigue and movement intent accurately</a:t>
            </a:r>
            <a:r>
              <a:rPr lang="en-US" sz="3600" b="1" dirty="0">
                <a:solidFill>
                  <a:schemeClr val="bg1"/>
                </a:solidFill>
                <a:latin typeface="Century Gothic" panose="020B0502020202020204" pitchFamily="34" charset="0"/>
                <a:ea typeface="Ebrima" panose="02000000000000000000" pitchFamily="2" charset="0"/>
                <a:cs typeface="Ebrima" panose="02000000000000000000" pitchFamily="2" charset="0"/>
              </a:rPr>
              <a:t>, advancing the state of the art in HRI</a:t>
            </a:r>
            <a:endPar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endParaRPr>
          </a:p>
        </p:txBody>
      </p:sp>
      <p:sp>
        <p:nvSpPr>
          <p:cNvPr id="202" name="Rectangle 201">
            <a:extLst>
              <a:ext uri="{FF2B5EF4-FFF2-40B4-BE49-F238E27FC236}">
                <a16:creationId xmlns:a16="http://schemas.microsoft.com/office/drawing/2014/main" id="{3DC8E95B-4B2A-4F88-9EC3-80C52251A4A8}"/>
              </a:ext>
            </a:extLst>
          </p:cNvPr>
          <p:cNvSpPr/>
          <p:nvPr/>
        </p:nvSpPr>
        <p:spPr>
          <a:xfrm>
            <a:off x="16741926" y="14278875"/>
            <a:ext cx="18281715" cy="63378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Century Gothic" panose="020B0502020202020204" pitchFamily="34" charset="0"/>
                <a:ea typeface="Ebrima" panose="02000000000000000000" pitchFamily="2" charset="0"/>
                <a:cs typeface="Ebrima" panose="02000000000000000000" pitchFamily="2" charset="0"/>
              </a:rPr>
              <a:t>Experimental Validation Protocol</a:t>
            </a:r>
          </a:p>
        </p:txBody>
      </p:sp>
      <p:grpSp>
        <p:nvGrpSpPr>
          <p:cNvPr id="8" name="Group 7">
            <a:extLst>
              <a:ext uri="{FF2B5EF4-FFF2-40B4-BE49-F238E27FC236}">
                <a16:creationId xmlns:a16="http://schemas.microsoft.com/office/drawing/2014/main" id="{6225D9E3-5DB8-4348-AA73-A29956D69417}"/>
              </a:ext>
            </a:extLst>
          </p:cNvPr>
          <p:cNvGrpSpPr/>
          <p:nvPr/>
        </p:nvGrpSpPr>
        <p:grpSpPr>
          <a:xfrm>
            <a:off x="16404999" y="14445117"/>
            <a:ext cx="5178661" cy="3915576"/>
            <a:chOff x="16597048" y="14200026"/>
            <a:chExt cx="6046317" cy="4533128"/>
          </a:xfrm>
        </p:grpSpPr>
        <p:pic>
          <p:nvPicPr>
            <p:cNvPr id="210" name="Picture 4">
              <a:extLst>
                <a:ext uri="{FF2B5EF4-FFF2-40B4-BE49-F238E27FC236}">
                  <a16:creationId xmlns:a16="http://schemas.microsoft.com/office/drawing/2014/main" id="{0CB05517-CAB2-4E32-B761-A7A9B33BA8D0}"/>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7135" b="98403" l="9659" r="89915">
                          <a14:foregroundMark x1="61506" y1="83387" x2="26420" y2="83919"/>
                          <a14:foregroundMark x1="54119" y1="93610" x2="34375" y2="94995"/>
                          <a14:foregroundMark x1="30256" y1="80192" x2="30256" y2="80192"/>
                          <a14:foregroundMark x1="58239" y1="79340" x2="58239" y2="79340"/>
                          <a14:foregroundMark x1="59659" y1="79020" x2="59659" y2="79020"/>
                          <a14:foregroundMark x1="57102" y1="77636" x2="57102" y2="77636"/>
                          <a14:foregroundMark x1="59659" y1="77210" x2="59659" y2="77210"/>
                          <a14:foregroundMark x1="59659" y1="77210" x2="63778" y2="87007"/>
                          <a14:foregroundMark x1="63494" y1="88285" x2="63494" y2="88285"/>
                          <a14:foregroundMark x1="60369" y1="76358" x2="60369" y2="76358"/>
                          <a14:foregroundMark x1="58949" y1="75825" x2="58949" y2="75825"/>
                          <a14:foregroundMark x1="61231" y1="81295" x2="60653" y2="80298"/>
                          <a14:foregroundMark x1="55540" y1="98509" x2="40483" y2="98296"/>
                          <a14:foregroundMark x1="62884" y1="84416" x2="63494" y2="86155"/>
                          <a14:foregroundMark x1="64063" y1="87753" x2="63778" y2="88818"/>
                          <a14:foregroundMark x1="60653" y1="77955" x2="63352" y2="84345"/>
                          <a14:foregroundMark x1="63657" y1="7348" x2="61932" y2="7135"/>
                          <a14:foregroundMark x1="74006" y1="8626" x2="63657" y2="7348"/>
                          <a14:backgroundMark x1="62293" y1="77578" x2="62216" y2="77210"/>
                          <a14:backgroundMark x1="67330" y1="27370" x2="67330" y2="27370"/>
                          <a14:backgroundMark x1="65483" y1="27157" x2="65483" y2="27157"/>
                          <a14:backgroundMark x1="61932" y1="7348" x2="61932" y2="7348"/>
                          <a14:backgroundMark x1="62358" y1="7135" x2="62358" y2="7135"/>
                          <a14:backgroundMark x1="62358" y1="6922" x2="62358" y2="6922"/>
                          <a14:backgroundMark x1="61648" y1="7135" x2="62074" y2="7029"/>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17353643" y="13443431"/>
              <a:ext cx="4533128" cy="60463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E7E3C9-230B-4BEB-8138-9A32EA8DAC5B}"/>
                </a:ext>
              </a:extLst>
            </p:cNvPr>
            <p:cNvSpPr txBox="1"/>
            <p:nvPr/>
          </p:nvSpPr>
          <p:spPr>
            <a:xfrm>
              <a:off x="18257201" y="17737443"/>
              <a:ext cx="3861619" cy="580547"/>
            </a:xfrm>
            <a:prstGeom prst="rect">
              <a:avLst/>
            </a:prstGeom>
            <a:noFill/>
          </p:spPr>
          <p:txBody>
            <a:bodyPr wrap="none" rtlCol="0">
              <a:spAutoFit/>
            </a:bodyPr>
            <a:lstStyle/>
            <a:p>
              <a:r>
                <a:rPr lang="en-US" sz="2600" dirty="0">
                  <a:latin typeface="Century Gothic" panose="020B0502020202020204" pitchFamily="34" charset="0"/>
                </a:rPr>
                <a:t>Stage 1. Validation</a:t>
              </a:r>
            </a:p>
          </p:txBody>
        </p:sp>
      </p:grpSp>
      <p:sp>
        <p:nvSpPr>
          <p:cNvPr id="213" name="TextBox 212">
            <a:extLst>
              <a:ext uri="{FF2B5EF4-FFF2-40B4-BE49-F238E27FC236}">
                <a16:creationId xmlns:a16="http://schemas.microsoft.com/office/drawing/2014/main" id="{B0B08BE6-B7AC-4077-93F2-E144F4B5E11C}"/>
              </a:ext>
            </a:extLst>
          </p:cNvPr>
          <p:cNvSpPr txBox="1"/>
          <p:nvPr/>
        </p:nvSpPr>
        <p:spPr>
          <a:xfrm>
            <a:off x="30335742" y="17606465"/>
            <a:ext cx="5337931" cy="492443"/>
          </a:xfrm>
          <a:prstGeom prst="rect">
            <a:avLst/>
          </a:prstGeom>
          <a:noFill/>
        </p:spPr>
        <p:txBody>
          <a:bodyPr wrap="square" rtlCol="0">
            <a:spAutoFit/>
          </a:bodyPr>
          <a:lstStyle/>
          <a:p>
            <a:r>
              <a:rPr lang="en-US" sz="2600" dirty="0">
                <a:latin typeface="Century Gothic" panose="020B0502020202020204" pitchFamily="34" charset="0"/>
              </a:rPr>
              <a:t>Stage 3. Trial w/ spacesuit glove</a:t>
            </a:r>
          </a:p>
        </p:txBody>
      </p:sp>
      <p:pic>
        <p:nvPicPr>
          <p:cNvPr id="206" name="Picture 205">
            <a:extLst>
              <a:ext uri="{FF2B5EF4-FFF2-40B4-BE49-F238E27FC236}">
                <a16:creationId xmlns:a16="http://schemas.microsoft.com/office/drawing/2014/main" id="{FF449EAA-0C76-4111-8B2E-1E284AA8DB24}"/>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7246" b="88406" l="1250" r="97422">
                        <a14:foregroundMark x1="10234" y1="43478" x2="1250" y2="43478"/>
                        <a14:foregroundMark x1="60391" y1="44928" x2="97188" y2="45652"/>
                        <a14:foregroundMark x1="58984" y1="43478" x2="58594" y2="43478"/>
                        <a14:foregroundMark x1="50625" y1="44928" x2="50625" y2="44928"/>
                        <a14:foregroundMark x1="46719" y1="44928" x2="46719" y2="44928"/>
                        <a14:foregroundMark x1="43359" y1="44928" x2="43359" y2="44928"/>
                        <a14:foregroundMark x1="48359" y1="45652" x2="48359" y2="45652"/>
                        <a14:foregroundMark x1="52109" y1="45652" x2="52109" y2="45652"/>
                        <a14:foregroundMark x1="49219" y1="44928" x2="49219" y2="44928"/>
                        <a14:foregroundMark x1="23828" y1="73188" x2="23828" y2="73188"/>
                        <a14:foregroundMark x1="25391" y1="7971" x2="25391" y2="7971"/>
                        <a14:foregroundMark x1="23750" y1="10145" x2="23750" y2="10145"/>
                        <a14:foregroundMark x1="78750" y1="66667" x2="78750" y2="66667"/>
                        <a14:foregroundMark x1="77109" y1="64493" x2="77109" y2="64493"/>
                        <a14:foregroundMark x1="97422" y1="21014" x2="97422" y2="21014"/>
                      </a14:backgroundRemoval>
                    </a14:imgEffect>
                  </a14:imgLayer>
                </a14:imgProps>
              </a:ext>
            </a:extLst>
          </a:blip>
          <a:stretch>
            <a:fillRect/>
          </a:stretch>
        </p:blipFill>
        <p:spPr>
          <a:xfrm>
            <a:off x="24773163" y="11882509"/>
            <a:ext cx="4851716" cy="1811080"/>
          </a:xfrm>
          <a:prstGeom prst="rect">
            <a:avLst/>
          </a:prstGeom>
        </p:spPr>
      </p:pic>
      <p:sp>
        <p:nvSpPr>
          <p:cNvPr id="208" name="Rectangle 207">
            <a:extLst>
              <a:ext uri="{FF2B5EF4-FFF2-40B4-BE49-F238E27FC236}">
                <a16:creationId xmlns:a16="http://schemas.microsoft.com/office/drawing/2014/main" id="{2C487856-119C-4DBF-8C47-B31DC8A5731C}"/>
              </a:ext>
            </a:extLst>
          </p:cNvPr>
          <p:cNvSpPr/>
          <p:nvPr/>
        </p:nvSpPr>
        <p:spPr>
          <a:xfrm>
            <a:off x="27140430" y="13253005"/>
            <a:ext cx="2090716" cy="523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Fatigue detected</a:t>
            </a:r>
          </a:p>
        </p:txBody>
      </p:sp>
      <p:sp>
        <p:nvSpPr>
          <p:cNvPr id="211" name="TextBox 210">
            <a:extLst>
              <a:ext uri="{FF2B5EF4-FFF2-40B4-BE49-F238E27FC236}">
                <a16:creationId xmlns:a16="http://schemas.microsoft.com/office/drawing/2014/main" id="{1DC8C9AE-B0BD-4B03-AACD-8E92B6146F27}"/>
              </a:ext>
            </a:extLst>
          </p:cNvPr>
          <p:cNvSpPr txBox="1"/>
          <p:nvPr/>
        </p:nvSpPr>
        <p:spPr>
          <a:xfrm>
            <a:off x="22469131" y="17542218"/>
            <a:ext cx="7605451" cy="501459"/>
          </a:xfrm>
          <a:prstGeom prst="rect">
            <a:avLst/>
          </a:prstGeom>
          <a:noFill/>
        </p:spPr>
        <p:txBody>
          <a:bodyPr wrap="none" rtlCol="0">
            <a:spAutoFit/>
          </a:bodyPr>
          <a:lstStyle/>
          <a:p>
            <a:r>
              <a:rPr lang="en-US" sz="2600" dirty="0">
                <a:latin typeface="Century Gothic" panose="020B0502020202020204" pitchFamily="34" charset="0"/>
              </a:rPr>
              <a:t>Stage 2. Comprehensive human subjects trial</a:t>
            </a:r>
          </a:p>
        </p:txBody>
      </p:sp>
      <p:pic>
        <p:nvPicPr>
          <p:cNvPr id="214" name="Picture 6" descr="Our Lab - Ergonomics Lab - CCHSA - University of Saskatchewan">
            <a:extLst>
              <a:ext uri="{FF2B5EF4-FFF2-40B4-BE49-F238E27FC236}">
                <a16:creationId xmlns:a16="http://schemas.microsoft.com/office/drawing/2014/main" id="{268250DD-34CE-48C5-93C3-10D56C50193C}"/>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10000" b="90000" l="10000" r="90000">
                        <a14:foregroundMark x1="67747" y1="61000" x2="62003" y2="61500"/>
                        <a14:foregroundMark x1="62003" y1="61500" x2="61708" y2="61750"/>
                        <a14:foregroundMark x1="64065" y1="61250" x2="64065" y2="61250"/>
                        <a14:foregroundMark x1="63328" y1="61250" x2="63328" y2="61250"/>
                        <a14:foregroundMark x1="63181" y1="61250" x2="63181" y2="61250"/>
                        <a14:foregroundMark x1="64801" y1="60500" x2="59968" y2="60500"/>
                        <a14:backgroundMark x1="28571" y1="47000" x2="34021" y2="37500"/>
                        <a14:backgroundMark x1="34021" y1="37500" x2="35493" y2="31000"/>
                        <a14:backgroundMark x1="65979" y1="52750" x2="59199" y2="56913"/>
                        <a14:backgroundMark x1="58187" y1="57000" x2="57437" y2="57000"/>
                        <a14:backgroundMark x1="57879" y1="56250" x2="60530" y2="50750"/>
                        <a14:backgroundMark x1="64079" y1="58576" x2="80118" y2="51000"/>
                        <a14:backgroundMark x1="58802" y1="58642" x2="55523" y2="57500"/>
                        <a14:backgroundMark x1="55965" y1="79500" x2="54786" y2="78500"/>
                        <a14:backgroundMark x1="27982" y1="83000" x2="21944" y2="61750"/>
                        <a14:backgroundMark x1="26804" y1="58000" x2="26804" y2="58000"/>
                        <a14:backgroundMark x1="26804" y1="59000" x2="26804" y2="59000"/>
                        <a14:backgroundMark x1="26804" y1="58000" x2="26804" y2="58000"/>
                        <a14:backgroundMark x1="27541" y1="57750" x2="27541" y2="57750"/>
                        <a14:backgroundMark x1="29750" y1="69750" x2="29750" y2="69750"/>
                        <a14:backgroundMark x1="59205" y1="59250" x2="54934" y2="59000"/>
                        <a14:backgroundMark x1="60088" y1="59000" x2="60530" y2="59000"/>
                        <a14:backgroundMark x1="60383" y1="60000" x2="60383" y2="60000"/>
                        <a14:backgroundMark x1="40501" y1="89250" x2="40795" y2="82500"/>
                      </a14:backgroundRemoval>
                    </a14:imgEffect>
                  </a14:imgLayer>
                </a14:imgProps>
              </a:ext>
              <a:ext uri="{28A0092B-C50C-407E-A947-70E740481C1C}">
                <a14:useLocalDpi xmlns:a14="http://schemas.microsoft.com/office/drawing/2010/main" val="0"/>
              </a:ext>
            </a:extLst>
          </a:blip>
          <a:srcRect l="26020" t="36048" r="9773" b="9710"/>
          <a:stretch/>
        </p:blipFill>
        <p:spPr bwMode="auto">
          <a:xfrm rot="574897">
            <a:off x="22455491" y="15301059"/>
            <a:ext cx="3832526" cy="192353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193A4539-4C5F-4928-9198-A9C71D47794E}"/>
              </a:ext>
            </a:extLst>
          </p:cNvPr>
          <p:cNvGrpSpPr/>
          <p:nvPr/>
        </p:nvGrpSpPr>
        <p:grpSpPr>
          <a:xfrm>
            <a:off x="25887705" y="15228056"/>
            <a:ext cx="4132282" cy="1923135"/>
            <a:chOff x="26846388" y="15115368"/>
            <a:chExt cx="4616857" cy="2130568"/>
          </a:xfrm>
        </p:grpSpPr>
        <p:grpSp>
          <p:nvGrpSpPr>
            <p:cNvPr id="14" name="Group 13">
              <a:extLst>
                <a:ext uri="{FF2B5EF4-FFF2-40B4-BE49-F238E27FC236}">
                  <a16:creationId xmlns:a16="http://schemas.microsoft.com/office/drawing/2014/main" id="{8CAE99DF-BFAB-4CC2-BF14-0419229F9964}"/>
                </a:ext>
              </a:extLst>
            </p:cNvPr>
            <p:cNvGrpSpPr/>
            <p:nvPr/>
          </p:nvGrpSpPr>
          <p:grpSpPr>
            <a:xfrm>
              <a:off x="26846388" y="15115368"/>
              <a:ext cx="4616857" cy="2130568"/>
              <a:chOff x="3887887" y="5825424"/>
              <a:chExt cx="14361414" cy="6627445"/>
            </a:xfrm>
          </p:grpSpPr>
          <p:pic>
            <p:nvPicPr>
              <p:cNvPr id="220" name="Picture 8">
                <a:extLst>
                  <a:ext uri="{FF2B5EF4-FFF2-40B4-BE49-F238E27FC236}">
                    <a16:creationId xmlns:a16="http://schemas.microsoft.com/office/drawing/2014/main" id="{4F751310-C167-43D3-A9FD-56892C64960F}"/>
                  </a:ext>
                </a:extLst>
              </p:cNvPr>
              <p:cNvPicPr>
                <a:picLocks noChangeAspect="1" noChangeArrowheads="1"/>
              </p:cNvPicPr>
              <p:nvPr/>
            </p:nvPicPr>
            <p:blipFill>
              <a:blip r:embed="rId23">
                <a:extLst>
                  <a:ext uri="{BEBA8EAE-BF5A-486C-A8C5-ECC9F3942E4B}">
                    <a14:imgProps xmlns:a14="http://schemas.microsoft.com/office/drawing/2010/main">
                      <a14:imgLayer r:embed="rId24">
                        <a14:imgEffect>
                          <a14:backgroundRemoval t="2125" b="97125" l="10000" r="90000">
                            <a14:foregroundMark x1="75250" y1="97125" x2="70500" y2="95875"/>
                            <a14:backgroundMark x1="41000" y1="15875" x2="19250" y2="43375"/>
                            <a14:backgroundMark x1="50750" y1="20625" x2="35000" y2="45375"/>
                            <a14:backgroundMark x1="51500" y1="21875" x2="44375" y2="12500"/>
                            <a14:backgroundMark x1="44375" y1="12500" x2="34000" y2="6125"/>
                            <a14:backgroundMark x1="43000" y1="9125" x2="34500" y2="6125"/>
                            <a14:backgroundMark x1="51250" y1="7875" x2="33500" y2="2375"/>
                          </a14:backgroundRemoval>
                        </a14:imgEffect>
                      </a14:imgLayer>
                    </a14:imgProps>
                  </a:ext>
                  <a:ext uri="{28A0092B-C50C-407E-A947-70E740481C1C}">
                    <a14:useLocalDpi xmlns:a14="http://schemas.microsoft.com/office/drawing/2010/main" val="0"/>
                  </a:ext>
                </a:extLst>
              </a:blip>
              <a:srcRect/>
              <a:stretch>
                <a:fillRect/>
              </a:stretch>
            </p:blipFill>
            <p:spPr bwMode="auto">
              <a:xfrm rot="1945345">
                <a:off x="3887887" y="5825424"/>
                <a:ext cx="5785092" cy="5785094"/>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14">
                <a:extLst>
                  <a:ext uri="{FF2B5EF4-FFF2-40B4-BE49-F238E27FC236}">
                    <a16:creationId xmlns:a16="http://schemas.microsoft.com/office/drawing/2014/main" id="{06E61043-4EEF-4DB9-8550-D3F5DA8F06DC}"/>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10000" b="90000" l="10000" r="90000">
                            <a14:foregroundMark x1="70533" y1="64933" x2="66267" y2="67200"/>
                            <a14:foregroundMark x1="82133" y1="62533" x2="77867" y2="72000"/>
                            <a14:foregroundMark x1="79600" y1="58267" x2="70000" y2="68133"/>
                            <a14:foregroundMark x1="81867" y1="57333" x2="82933" y2="68267"/>
                            <a14:foregroundMark x1="83867" y1="53733" x2="84133" y2="50267"/>
                            <a14:foregroundMark x1="84133" y1="58000" x2="82800" y2="69733"/>
                            <a14:foregroundMark x1="83333" y1="60000" x2="85067" y2="53067"/>
                            <a14:foregroundMark x1="51733" y1="56933" x2="52000" y2="52533"/>
                            <a14:backgroundMark x1="37200" y1="31600" x2="29600" y2="40333"/>
                            <a14:backgroundMark x1="29600" y1="40333" x2="14467" y2="30667"/>
                            <a14:backgroundMark x1="14467" y1="30667" x2="17733" y2="11067"/>
                            <a14:backgroundMark x1="17733" y1="11067" x2="19467" y2="10933"/>
                            <a14:backgroundMark x1="46267" y1="29200" x2="48800" y2="37600"/>
                            <a14:backgroundMark x1="50267" y1="32800" x2="50267" y2="37200"/>
                            <a14:backgroundMark x1="50000" y1="34000" x2="50000" y2="37200"/>
                          </a14:backgroundRemoval>
                        </a14:imgEffect>
                      </a14:imgLayer>
                    </a14:imgProps>
                  </a:ext>
                  <a:ext uri="{28A0092B-C50C-407E-A947-70E740481C1C}">
                    <a14:useLocalDpi xmlns:a14="http://schemas.microsoft.com/office/drawing/2010/main" val="0"/>
                  </a:ext>
                </a:extLst>
              </a:blip>
              <a:srcRect/>
              <a:stretch>
                <a:fillRect/>
              </a:stretch>
            </p:blipFill>
            <p:spPr bwMode="auto">
              <a:xfrm>
                <a:off x="9212208" y="6539653"/>
                <a:ext cx="3692662" cy="369266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16" descr="MPX12DP">
                <a:extLst>
                  <a:ext uri="{FF2B5EF4-FFF2-40B4-BE49-F238E27FC236}">
                    <a16:creationId xmlns:a16="http://schemas.microsoft.com/office/drawing/2014/main" id="{587FE8BF-A65A-41DD-81DA-4AE7972893D8}"/>
                  </a:ext>
                </a:extLst>
              </p:cNvPr>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10000" b="96875" l="10000" r="94219">
                            <a14:foregroundMark x1="70938" y1="92656" x2="70938" y2="92656"/>
                            <a14:foregroundMark x1="94219" y1="71719" x2="94219" y2="71719"/>
                            <a14:foregroundMark x1="72031" y1="96875" x2="72031" y2="96875"/>
                          </a14:backgroundRemoval>
                        </a14:imgEffect>
                      </a14:imgLayer>
                    </a14:imgProps>
                  </a:ext>
                  <a:ext uri="{28A0092B-C50C-407E-A947-70E740481C1C}">
                    <a14:useLocalDpi xmlns:a14="http://schemas.microsoft.com/office/drawing/2010/main" val="0"/>
                  </a:ext>
                </a:extLst>
              </a:blip>
              <a:srcRect/>
              <a:stretch>
                <a:fillRect/>
              </a:stretch>
            </p:blipFill>
            <p:spPr bwMode="auto">
              <a:xfrm rot="13848095">
                <a:off x="7759716" y="9581851"/>
                <a:ext cx="2871018" cy="2871018"/>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18" descr="Electric Air Pump, AGPtEK Portable Quick-Fill Air Pump with 3 Nozzles, 110V AC/12V DC, Perfect Inflator/Deflator Pumps for Outdoor Camping, Inflatable Cushions, Air Mattress Beds, Boats, Swimming Ring">
                <a:extLst>
                  <a:ext uri="{FF2B5EF4-FFF2-40B4-BE49-F238E27FC236}">
                    <a16:creationId xmlns:a16="http://schemas.microsoft.com/office/drawing/2014/main" id="{027B295F-7B16-4B1F-9FF4-816A6566588F}"/>
                  </a:ext>
                </a:extLst>
              </p:cNvPr>
              <p:cNvPicPr>
                <a:picLocks noChangeAspect="1" noChangeArrowheads="1"/>
              </p:cNvPicPr>
              <p:nvPr/>
            </p:nvPicPr>
            <p:blipFill>
              <a:blip r:embed="rId29">
                <a:extLst>
                  <a:ext uri="{BEBA8EAE-BF5A-486C-A8C5-ECC9F3942E4B}">
                    <a14:imgProps xmlns:a14="http://schemas.microsoft.com/office/drawing/2010/main">
                      <a14:imgLayer r:embed="rId30">
                        <a14:imgEffect>
                          <a14:backgroundRemoval t="10000" b="90000" l="10000" r="90000">
                            <a14:foregroundMark x1="46539" y1="76545" x2="47275" y2="60545"/>
                            <a14:foregroundMark x1="58027" y1="39455" x2="51841" y2="40545"/>
                            <a14:backgroundMark x1="43741" y1="20000" x2="16789" y2="21455"/>
                            <a14:backgroundMark x1="17673" y1="27273" x2="17673" y2="31636"/>
                            <a14:backgroundMark x1="17673" y1="33091" x2="18115" y2="33818"/>
                            <a14:backgroundMark x1="19735" y1="34364" x2="19882" y2="31091"/>
                            <a14:backgroundMark x1="36082" y1="74000" x2="9573" y2="72909"/>
                            <a14:backgroundMark x1="9573" y1="72909" x2="9131" y2="72727"/>
                          </a14:backgroundRemoval>
                        </a14:imgEffect>
                      </a14:imgLayer>
                    </a14:imgProps>
                  </a:ext>
                  <a:ext uri="{28A0092B-C50C-407E-A947-70E740481C1C}">
                    <a14:useLocalDpi xmlns:a14="http://schemas.microsoft.com/office/drawing/2010/main" val="0"/>
                  </a:ext>
                </a:extLst>
              </a:blip>
              <a:srcRect/>
              <a:stretch>
                <a:fillRect/>
              </a:stretch>
            </p:blipFill>
            <p:spPr bwMode="auto">
              <a:xfrm>
                <a:off x="12215818" y="6888796"/>
                <a:ext cx="6033483" cy="4887209"/>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Arc 27">
              <a:extLst>
                <a:ext uri="{FF2B5EF4-FFF2-40B4-BE49-F238E27FC236}">
                  <a16:creationId xmlns:a16="http://schemas.microsoft.com/office/drawing/2014/main" id="{3EF48308-5607-45C7-AA53-3C419E9440D0}"/>
                </a:ext>
              </a:extLst>
            </p:cNvPr>
            <p:cNvSpPr/>
            <p:nvPr/>
          </p:nvSpPr>
          <p:spPr>
            <a:xfrm rot="17237694">
              <a:off x="27771353" y="15538214"/>
              <a:ext cx="742408" cy="742408"/>
            </a:xfrm>
            <a:prstGeom prst="arc">
              <a:avLst>
                <a:gd name="adj1" fmla="val 16200000"/>
                <a:gd name="adj2" fmla="val 3421430"/>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00">
                <a:latin typeface="Century Gothic" panose="020B0502020202020204" pitchFamily="34" charset="0"/>
              </a:endParaRPr>
            </a:p>
          </p:txBody>
        </p:sp>
        <p:cxnSp>
          <p:nvCxnSpPr>
            <p:cNvPr id="30" name="Straight Connector 29">
              <a:extLst>
                <a:ext uri="{FF2B5EF4-FFF2-40B4-BE49-F238E27FC236}">
                  <a16:creationId xmlns:a16="http://schemas.microsoft.com/office/drawing/2014/main" id="{B2C5ABE4-B868-4AC7-BA76-B3080B455DC8}"/>
                </a:ext>
              </a:extLst>
            </p:cNvPr>
            <p:cNvCxnSpPr>
              <a:cxnSpLocks/>
            </p:cNvCxnSpPr>
            <p:nvPr/>
          </p:nvCxnSpPr>
          <p:spPr>
            <a:xfrm>
              <a:off x="27789053" y="15795348"/>
              <a:ext cx="0" cy="18621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EDE85D-FB9E-44F9-9B8B-BAB8551C869E}"/>
                </a:ext>
              </a:extLst>
            </p:cNvPr>
            <p:cNvCxnSpPr>
              <a:cxnSpLocks/>
            </p:cNvCxnSpPr>
            <p:nvPr/>
          </p:nvCxnSpPr>
          <p:spPr>
            <a:xfrm flipH="1">
              <a:off x="28493815" y="15797809"/>
              <a:ext cx="1146" cy="51763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27" name="Arc 226">
              <a:extLst>
                <a:ext uri="{FF2B5EF4-FFF2-40B4-BE49-F238E27FC236}">
                  <a16:creationId xmlns:a16="http://schemas.microsoft.com/office/drawing/2014/main" id="{B01CCAED-600B-4EEA-A28A-604AE5D1C02F}"/>
                </a:ext>
              </a:extLst>
            </p:cNvPr>
            <p:cNvSpPr/>
            <p:nvPr/>
          </p:nvSpPr>
          <p:spPr>
            <a:xfrm rot="15920792">
              <a:off x="28743082" y="16105545"/>
              <a:ext cx="505826" cy="505826"/>
            </a:xfrm>
            <a:prstGeom prst="arc">
              <a:avLst>
                <a:gd name="adj1" fmla="val 16200000"/>
                <a:gd name="adj2" fmla="val 20226791"/>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600">
                <a:latin typeface="Century Gothic" panose="020B0502020202020204" pitchFamily="34" charset="0"/>
              </a:endParaRPr>
            </a:p>
          </p:txBody>
        </p:sp>
        <p:cxnSp>
          <p:nvCxnSpPr>
            <p:cNvPr id="228" name="Straight Connector 227">
              <a:extLst>
                <a:ext uri="{FF2B5EF4-FFF2-40B4-BE49-F238E27FC236}">
                  <a16:creationId xmlns:a16="http://schemas.microsoft.com/office/drawing/2014/main" id="{7806A4C3-24F4-4072-8200-54FFB78953A8}"/>
                </a:ext>
              </a:extLst>
            </p:cNvPr>
            <p:cNvCxnSpPr>
              <a:cxnSpLocks/>
            </p:cNvCxnSpPr>
            <p:nvPr/>
          </p:nvCxnSpPr>
          <p:spPr>
            <a:xfrm>
              <a:off x="28855876" y="16144467"/>
              <a:ext cx="33789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7B839A6-346F-4DF6-9E9D-B49608CE09DF}"/>
                </a:ext>
              </a:extLst>
            </p:cNvPr>
            <p:cNvCxnSpPr>
              <a:cxnSpLocks/>
            </p:cNvCxnSpPr>
            <p:nvPr/>
          </p:nvCxnSpPr>
          <p:spPr>
            <a:xfrm>
              <a:off x="29531987" y="16144467"/>
              <a:ext cx="338413" cy="0"/>
            </a:xfrm>
            <a:prstGeom prst="line">
              <a:avLst/>
            </a:prstGeom>
            <a:ln w="50800"/>
          </p:spPr>
          <p:style>
            <a:lnRef idx="1">
              <a:schemeClr val="accent1"/>
            </a:lnRef>
            <a:fillRef idx="0">
              <a:schemeClr val="accent1"/>
            </a:fillRef>
            <a:effectRef idx="0">
              <a:schemeClr val="accent1"/>
            </a:effectRef>
            <a:fontRef idx="minor">
              <a:schemeClr val="tx1"/>
            </a:fontRef>
          </p:style>
        </p:cxnSp>
      </p:grpSp>
      <p:pic>
        <p:nvPicPr>
          <p:cNvPr id="230" name="Content Placeholder 6">
            <a:extLst>
              <a:ext uri="{FF2B5EF4-FFF2-40B4-BE49-F238E27FC236}">
                <a16:creationId xmlns:a16="http://schemas.microsoft.com/office/drawing/2014/main" id="{79778CA5-EE86-454A-B593-3E0D5B8F45C2}"/>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7977" b="89744" l="1509" r="91595">
                        <a14:foregroundMark x1="18319" y1="55271" x2="17888" y2="52707"/>
                        <a14:foregroundMark x1="23276" y1="60399" x2="1509" y2="30769"/>
                        <a14:foregroundMark x1="1509" y1="30769" x2="1509" y2="29915"/>
                        <a14:foregroundMark x1="14440" y1="66097" x2="1940" y2="57550"/>
                        <a14:foregroundMark x1="8836" y1="67236" x2="18750" y2="78063"/>
                        <a14:foregroundMark x1="59110" y1="10640" x2="45690" y2="19088"/>
                        <a14:foregroundMark x1="45690" y1="19088" x2="44181" y2="22507"/>
                        <a14:foregroundMark x1="65733" y1="8262" x2="65263" y2="8262"/>
                        <a14:foregroundMark x1="91595" y1="51282" x2="91595" y2="51282"/>
                        <a14:foregroundMark x1="88147" y1="68091" x2="88147" y2="68091"/>
                        <a14:foregroundMark x1="86853" y1="67806" x2="87716" y2="71510"/>
                        <a14:foregroundMark x1="54526" y1="21368" x2="65302" y2="15100"/>
                        <a14:foregroundMark x1="65302" y1="15100" x2="56466" y2="8832"/>
                        <a14:foregroundMark x1="64224" y1="9117" x2="59052" y2="9972"/>
                        <a14:foregroundMark x1="62716" y1="9972" x2="59267" y2="10256"/>
                        <a14:foregroundMark x1="63362" y1="8832" x2="57543" y2="8832"/>
                        <a14:backgroundMark x1="58621" y1="24501" x2="72629" y2="17379"/>
                        <a14:backgroundMark x1="72629" y1="17379" x2="75647" y2="13105"/>
                        <a14:backgroundMark x1="84698" y1="39316" x2="78879" y2="40456"/>
                        <a14:backgroundMark x1="80819" y1="40456" x2="75216" y2="40456"/>
                        <a14:backgroundMark x1="52371" y1="79487" x2="51078" y2="79487"/>
                        <a14:backgroundMark x1="93966" y1="48433" x2="94181" y2="50712"/>
                        <a14:backgroundMark x1="94181" y1="50142" x2="93319" y2="49288"/>
                        <a14:backgroundMark x1="55630" y1="6553" x2="55388" y2="6553"/>
                        <a14:backgroundMark x1="64440" y1="6553" x2="62884" y2="6553"/>
                      </a14:backgroundRemoval>
                    </a14:imgEffect>
                  </a14:imgLayer>
                </a14:imgProps>
              </a:ext>
            </a:extLst>
          </a:blip>
          <a:stretch>
            <a:fillRect/>
          </a:stretch>
        </p:blipFill>
        <p:spPr>
          <a:xfrm>
            <a:off x="31221809" y="14800934"/>
            <a:ext cx="3832526" cy="2923784"/>
          </a:xfrm>
          <a:prstGeom prst="rect">
            <a:avLst/>
          </a:prstGeom>
        </p:spPr>
      </p:pic>
      <p:cxnSp>
        <p:nvCxnSpPr>
          <p:cNvPr id="64" name="Straight Connector 63">
            <a:extLst>
              <a:ext uri="{FF2B5EF4-FFF2-40B4-BE49-F238E27FC236}">
                <a16:creationId xmlns:a16="http://schemas.microsoft.com/office/drawing/2014/main" id="{E5E3FE4B-7692-4634-9BF1-CBA12B320CD1}"/>
              </a:ext>
            </a:extLst>
          </p:cNvPr>
          <p:cNvCxnSpPr/>
          <p:nvPr/>
        </p:nvCxnSpPr>
        <p:spPr>
          <a:xfrm>
            <a:off x="22154828" y="15191230"/>
            <a:ext cx="0" cy="2239064"/>
          </a:xfrm>
          <a:prstGeom prst="line">
            <a:avLst/>
          </a:prstGeom>
          <a:ln w="60325">
            <a:solidFill>
              <a:srgbClr val="183562"/>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D29DF468-8FC5-4E95-9C3A-64AC730FEF0C}"/>
              </a:ext>
            </a:extLst>
          </p:cNvPr>
          <p:cNvCxnSpPr/>
          <p:nvPr/>
        </p:nvCxnSpPr>
        <p:spPr>
          <a:xfrm>
            <a:off x="30122179" y="15143294"/>
            <a:ext cx="0" cy="2239064"/>
          </a:xfrm>
          <a:prstGeom prst="line">
            <a:avLst/>
          </a:prstGeom>
          <a:ln w="60325">
            <a:solidFill>
              <a:srgbClr val="183562"/>
            </a:solidFill>
          </a:ln>
        </p:spPr>
        <p:style>
          <a:lnRef idx="1">
            <a:schemeClr val="accent1"/>
          </a:lnRef>
          <a:fillRef idx="0">
            <a:schemeClr val="accent1"/>
          </a:fillRef>
          <a:effectRef idx="0">
            <a:schemeClr val="accent1"/>
          </a:effectRef>
          <a:fontRef idx="minor">
            <a:schemeClr val="tx1"/>
          </a:fontRef>
        </p:style>
      </p:cxnSp>
      <p:grpSp>
        <p:nvGrpSpPr>
          <p:cNvPr id="541" name="Group 540">
            <a:extLst>
              <a:ext uri="{FF2B5EF4-FFF2-40B4-BE49-F238E27FC236}">
                <a16:creationId xmlns:a16="http://schemas.microsoft.com/office/drawing/2014/main" id="{E4FA8137-6B37-46E7-8BA9-02BD361ADCF6}"/>
              </a:ext>
            </a:extLst>
          </p:cNvPr>
          <p:cNvGrpSpPr/>
          <p:nvPr/>
        </p:nvGrpSpPr>
        <p:grpSpPr>
          <a:xfrm>
            <a:off x="30019987" y="10224922"/>
            <a:ext cx="5182054" cy="3217310"/>
            <a:chOff x="30109790" y="7993392"/>
            <a:chExt cx="4975986" cy="3227553"/>
          </a:xfrm>
        </p:grpSpPr>
        <p:pic>
          <p:nvPicPr>
            <p:cNvPr id="372" name="Picture 371">
              <a:extLst>
                <a:ext uri="{FF2B5EF4-FFF2-40B4-BE49-F238E27FC236}">
                  <a16:creationId xmlns:a16="http://schemas.microsoft.com/office/drawing/2014/main" id="{60C7A737-0C10-4D17-8274-6B555A78C728}"/>
                </a:ext>
              </a:extLst>
            </p:cNvPr>
            <p:cNvPicPr>
              <a:picLocks noChangeAspect="1"/>
            </p:cNvPicPr>
            <p:nvPr/>
          </p:nvPicPr>
          <p:blipFill rotWithShape="1">
            <a:blip r:embed="rId33">
              <a:extLst>
                <a:ext uri="{28A0092B-C50C-407E-A947-70E740481C1C}">
                  <a14:useLocalDpi xmlns:a14="http://schemas.microsoft.com/office/drawing/2010/main" val="0"/>
                </a:ext>
              </a:extLst>
            </a:blip>
            <a:srcRect r="56243"/>
            <a:stretch/>
          </p:blipFill>
          <p:spPr>
            <a:xfrm>
              <a:off x="30109790" y="7993392"/>
              <a:ext cx="4913850" cy="1870625"/>
            </a:xfrm>
            <a:prstGeom prst="rect">
              <a:avLst/>
            </a:prstGeom>
          </p:spPr>
        </p:pic>
        <p:pic>
          <p:nvPicPr>
            <p:cNvPr id="373" name="Picture 372">
              <a:extLst>
                <a:ext uri="{FF2B5EF4-FFF2-40B4-BE49-F238E27FC236}">
                  <a16:creationId xmlns:a16="http://schemas.microsoft.com/office/drawing/2014/main" id="{4832C885-468D-48EB-94E1-A95CE97927A0}"/>
                </a:ext>
              </a:extLst>
            </p:cNvPr>
            <p:cNvPicPr>
              <a:picLocks noChangeAspect="1"/>
            </p:cNvPicPr>
            <p:nvPr/>
          </p:nvPicPr>
          <p:blipFill rotWithShape="1">
            <a:blip r:embed="rId33">
              <a:extLst>
                <a:ext uri="{28A0092B-C50C-407E-A947-70E740481C1C}">
                  <a14:useLocalDpi xmlns:a14="http://schemas.microsoft.com/office/drawing/2010/main" val="0"/>
                </a:ext>
              </a:extLst>
            </a:blip>
            <a:srcRect l="44618" r="3730"/>
            <a:stretch/>
          </p:blipFill>
          <p:spPr>
            <a:xfrm>
              <a:off x="30171926" y="9636236"/>
              <a:ext cx="4913850" cy="1584709"/>
            </a:xfrm>
            <a:prstGeom prst="rect">
              <a:avLst/>
            </a:prstGeom>
          </p:spPr>
        </p:pic>
      </p:grpSp>
      <p:sp>
        <p:nvSpPr>
          <p:cNvPr id="374" name="Arrow: Right 373">
            <a:extLst>
              <a:ext uri="{FF2B5EF4-FFF2-40B4-BE49-F238E27FC236}">
                <a16:creationId xmlns:a16="http://schemas.microsoft.com/office/drawing/2014/main" id="{D89E0C6A-E090-4413-9ED8-A987CB51D508}"/>
              </a:ext>
            </a:extLst>
          </p:cNvPr>
          <p:cNvSpPr/>
          <p:nvPr/>
        </p:nvSpPr>
        <p:spPr>
          <a:xfrm rot="10800000">
            <a:off x="25908678" y="9112979"/>
            <a:ext cx="972847" cy="485967"/>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endParaRPr>
          </a:p>
        </p:txBody>
      </p:sp>
      <p:sp>
        <p:nvSpPr>
          <p:cNvPr id="375" name="Rectangle 374">
            <a:extLst>
              <a:ext uri="{FF2B5EF4-FFF2-40B4-BE49-F238E27FC236}">
                <a16:creationId xmlns:a16="http://schemas.microsoft.com/office/drawing/2014/main" id="{A1C75E7F-EDF8-4EBE-B9CF-690F8BB53226}"/>
              </a:ext>
            </a:extLst>
          </p:cNvPr>
          <p:cNvSpPr/>
          <p:nvPr/>
        </p:nvSpPr>
        <p:spPr>
          <a:xfrm>
            <a:off x="26591265" y="9145667"/>
            <a:ext cx="2003060" cy="627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Pose detected</a:t>
            </a:r>
          </a:p>
        </p:txBody>
      </p:sp>
      <p:grpSp>
        <p:nvGrpSpPr>
          <p:cNvPr id="422" name="Group 421">
            <a:extLst>
              <a:ext uri="{FF2B5EF4-FFF2-40B4-BE49-F238E27FC236}">
                <a16:creationId xmlns:a16="http://schemas.microsoft.com/office/drawing/2014/main" id="{E823D979-5633-4CDB-9750-97B31B896301}"/>
              </a:ext>
            </a:extLst>
          </p:cNvPr>
          <p:cNvGrpSpPr/>
          <p:nvPr/>
        </p:nvGrpSpPr>
        <p:grpSpPr>
          <a:xfrm>
            <a:off x="483388" y="4215357"/>
            <a:ext cx="10359178" cy="734078"/>
            <a:chOff x="710335" y="4516917"/>
            <a:chExt cx="13453145" cy="1241212"/>
          </a:xfrm>
          <a:solidFill>
            <a:srgbClr val="03244D"/>
          </a:solidFill>
        </p:grpSpPr>
        <p:sp>
          <p:nvSpPr>
            <p:cNvPr id="423" name="Rectangle 422">
              <a:extLst>
                <a:ext uri="{FF2B5EF4-FFF2-40B4-BE49-F238E27FC236}">
                  <a16:creationId xmlns:a16="http://schemas.microsoft.com/office/drawing/2014/main" id="{A05AB8A3-6879-4D60-A865-3C7449A6CE8F}"/>
                </a:ext>
              </a:extLst>
            </p:cNvPr>
            <p:cNvSpPr/>
            <p:nvPr/>
          </p:nvSpPr>
          <p:spPr>
            <a:xfrm>
              <a:off x="710335" y="4516917"/>
              <a:ext cx="13114757" cy="12412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Century Gothic" panose="020B0502020202020204" pitchFamily="34" charset="0"/>
                  <a:ea typeface="Ebrima" panose="02000000000000000000" pitchFamily="2" charset="0"/>
                  <a:cs typeface="Ebrima" panose="02000000000000000000" pitchFamily="2" charset="0"/>
                </a:rPr>
                <a:t>BACKGROUND</a:t>
              </a:r>
            </a:p>
          </p:txBody>
        </p:sp>
        <p:sp>
          <p:nvSpPr>
            <p:cNvPr id="424" name="Rectangle 423">
              <a:extLst>
                <a:ext uri="{FF2B5EF4-FFF2-40B4-BE49-F238E27FC236}">
                  <a16:creationId xmlns:a16="http://schemas.microsoft.com/office/drawing/2014/main" id="{74D1D953-09E3-4891-B08E-74DAE3B41BA8}"/>
                </a:ext>
              </a:extLst>
            </p:cNvPr>
            <p:cNvSpPr/>
            <p:nvPr/>
          </p:nvSpPr>
          <p:spPr>
            <a:xfrm rot="2704610">
              <a:off x="13382386" y="4794828"/>
              <a:ext cx="885038" cy="677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grpSp>
      <p:grpSp>
        <p:nvGrpSpPr>
          <p:cNvPr id="444" name="Group 443">
            <a:extLst>
              <a:ext uri="{FF2B5EF4-FFF2-40B4-BE49-F238E27FC236}">
                <a16:creationId xmlns:a16="http://schemas.microsoft.com/office/drawing/2014/main" id="{B3692D57-6FB9-4E03-B4AC-15CADE50AE35}"/>
              </a:ext>
            </a:extLst>
          </p:cNvPr>
          <p:cNvGrpSpPr/>
          <p:nvPr/>
        </p:nvGrpSpPr>
        <p:grpSpPr>
          <a:xfrm>
            <a:off x="496602" y="14657296"/>
            <a:ext cx="10359178" cy="734078"/>
            <a:chOff x="710335" y="4516917"/>
            <a:chExt cx="13453145" cy="1241212"/>
          </a:xfrm>
          <a:solidFill>
            <a:srgbClr val="03244D"/>
          </a:solidFill>
        </p:grpSpPr>
        <p:sp>
          <p:nvSpPr>
            <p:cNvPr id="445" name="Rectangle 444">
              <a:extLst>
                <a:ext uri="{FF2B5EF4-FFF2-40B4-BE49-F238E27FC236}">
                  <a16:creationId xmlns:a16="http://schemas.microsoft.com/office/drawing/2014/main" id="{FAD088F3-4579-4094-8ACC-D13E2A242059}"/>
                </a:ext>
              </a:extLst>
            </p:cNvPr>
            <p:cNvSpPr/>
            <p:nvPr/>
          </p:nvSpPr>
          <p:spPr>
            <a:xfrm>
              <a:off x="710335" y="4516917"/>
              <a:ext cx="13114757" cy="12412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Century Gothic" panose="020B0502020202020204" pitchFamily="34" charset="0"/>
                  <a:ea typeface="Ebrima" panose="02000000000000000000" pitchFamily="2" charset="0"/>
                  <a:cs typeface="Ebrima" panose="02000000000000000000" pitchFamily="2" charset="0"/>
                </a:rPr>
                <a:t>METHODS</a:t>
              </a:r>
            </a:p>
          </p:txBody>
        </p:sp>
        <p:sp>
          <p:nvSpPr>
            <p:cNvPr id="446" name="Rectangle 445">
              <a:extLst>
                <a:ext uri="{FF2B5EF4-FFF2-40B4-BE49-F238E27FC236}">
                  <a16:creationId xmlns:a16="http://schemas.microsoft.com/office/drawing/2014/main" id="{4595E4E7-628C-445D-9F55-8CE8637BE598}"/>
                </a:ext>
              </a:extLst>
            </p:cNvPr>
            <p:cNvSpPr/>
            <p:nvPr/>
          </p:nvSpPr>
          <p:spPr>
            <a:xfrm rot="2704610">
              <a:off x="13382386" y="4794828"/>
              <a:ext cx="885038" cy="677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grpSp>
      <p:grpSp>
        <p:nvGrpSpPr>
          <p:cNvPr id="450" name="Group 449">
            <a:extLst>
              <a:ext uri="{FF2B5EF4-FFF2-40B4-BE49-F238E27FC236}">
                <a16:creationId xmlns:a16="http://schemas.microsoft.com/office/drawing/2014/main" id="{D443CE51-33BC-4542-92A8-D6ED5AEC1CB0}"/>
              </a:ext>
            </a:extLst>
          </p:cNvPr>
          <p:cNvGrpSpPr/>
          <p:nvPr/>
        </p:nvGrpSpPr>
        <p:grpSpPr>
          <a:xfrm>
            <a:off x="496602" y="23742373"/>
            <a:ext cx="10359178" cy="734078"/>
            <a:chOff x="710335" y="4516917"/>
            <a:chExt cx="13453145" cy="1241212"/>
          </a:xfrm>
          <a:solidFill>
            <a:srgbClr val="03244D"/>
          </a:solidFill>
        </p:grpSpPr>
        <p:sp>
          <p:nvSpPr>
            <p:cNvPr id="451" name="Rectangle 450">
              <a:extLst>
                <a:ext uri="{FF2B5EF4-FFF2-40B4-BE49-F238E27FC236}">
                  <a16:creationId xmlns:a16="http://schemas.microsoft.com/office/drawing/2014/main" id="{F0D18EFB-20CD-4A99-B0A6-AF037714AE12}"/>
                </a:ext>
              </a:extLst>
            </p:cNvPr>
            <p:cNvSpPr/>
            <p:nvPr/>
          </p:nvSpPr>
          <p:spPr>
            <a:xfrm>
              <a:off x="710335" y="4516917"/>
              <a:ext cx="13114757" cy="12412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Century Gothic" panose="020B0502020202020204" pitchFamily="34" charset="0"/>
                  <a:ea typeface="Ebrima" panose="02000000000000000000" pitchFamily="2" charset="0"/>
                  <a:cs typeface="Ebrima" panose="02000000000000000000" pitchFamily="2" charset="0"/>
                </a:rPr>
                <a:t>REFERENCES</a:t>
              </a:r>
            </a:p>
          </p:txBody>
        </p:sp>
        <p:sp>
          <p:nvSpPr>
            <p:cNvPr id="452" name="Rectangle 451">
              <a:extLst>
                <a:ext uri="{FF2B5EF4-FFF2-40B4-BE49-F238E27FC236}">
                  <a16:creationId xmlns:a16="http://schemas.microsoft.com/office/drawing/2014/main" id="{46BA8F8F-BA6B-4BE6-B813-37920B91C637}"/>
                </a:ext>
              </a:extLst>
            </p:cNvPr>
            <p:cNvSpPr/>
            <p:nvPr/>
          </p:nvSpPr>
          <p:spPr>
            <a:xfrm rot="2704610">
              <a:off x="13382386" y="4794828"/>
              <a:ext cx="885038" cy="677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grpSp>
      <p:sp>
        <p:nvSpPr>
          <p:cNvPr id="463" name="TextBox 462">
            <a:extLst>
              <a:ext uri="{FF2B5EF4-FFF2-40B4-BE49-F238E27FC236}">
                <a16:creationId xmlns:a16="http://schemas.microsoft.com/office/drawing/2014/main" id="{EC0228CF-8BEB-4670-A7BD-4BF659128F95}"/>
              </a:ext>
            </a:extLst>
          </p:cNvPr>
          <p:cNvSpPr txBox="1"/>
          <p:nvPr/>
        </p:nvSpPr>
        <p:spPr>
          <a:xfrm>
            <a:off x="16901735" y="21596383"/>
            <a:ext cx="18184046" cy="1063946"/>
          </a:xfrm>
          <a:prstGeom prst="rect">
            <a:avLst/>
          </a:prstGeom>
          <a:noFill/>
        </p:spPr>
        <p:txBody>
          <a:bodyPr wrap="square">
            <a:spAutoFit/>
          </a:bodyPr>
          <a:lstStyle/>
          <a:p>
            <a:pPr algn="just">
              <a:lnSpc>
                <a:spcPts val="4000"/>
              </a:lnSpc>
            </a:pPr>
            <a:r>
              <a:rPr lang="en-US" sz="2600" dirty="0">
                <a:latin typeface="Century Gothic" panose="020B0502020202020204" pitchFamily="34" charset="0"/>
                <a:ea typeface="Ebrima" panose="02000000000000000000" pitchFamily="2" charset="0"/>
                <a:cs typeface="Ebrima" panose="02000000000000000000" pitchFamily="2" charset="0"/>
              </a:rPr>
              <a:t>This work meets practical needs in space-suit mounted robotics and human robot interaction more broadly, as no other work has presented such an approach. Future work will include a comprehensive system usability study</a:t>
            </a:r>
          </a:p>
        </p:txBody>
      </p:sp>
      <p:grpSp>
        <p:nvGrpSpPr>
          <p:cNvPr id="478" name="Group 477">
            <a:extLst>
              <a:ext uri="{FF2B5EF4-FFF2-40B4-BE49-F238E27FC236}">
                <a16:creationId xmlns:a16="http://schemas.microsoft.com/office/drawing/2014/main" id="{125BBB1F-03E8-4F4A-8142-17873256B26F}"/>
              </a:ext>
            </a:extLst>
          </p:cNvPr>
          <p:cNvGrpSpPr/>
          <p:nvPr/>
        </p:nvGrpSpPr>
        <p:grpSpPr>
          <a:xfrm>
            <a:off x="15463548" y="4189984"/>
            <a:ext cx="10359178" cy="734078"/>
            <a:chOff x="710335" y="4516917"/>
            <a:chExt cx="13453145" cy="1241212"/>
          </a:xfrm>
          <a:solidFill>
            <a:srgbClr val="03244D"/>
          </a:solidFill>
        </p:grpSpPr>
        <p:sp>
          <p:nvSpPr>
            <p:cNvPr id="479" name="Rectangle 478">
              <a:extLst>
                <a:ext uri="{FF2B5EF4-FFF2-40B4-BE49-F238E27FC236}">
                  <a16:creationId xmlns:a16="http://schemas.microsoft.com/office/drawing/2014/main" id="{113B4A8C-2416-4C6C-B5B3-C0531F2526CB}"/>
                </a:ext>
              </a:extLst>
            </p:cNvPr>
            <p:cNvSpPr/>
            <p:nvPr/>
          </p:nvSpPr>
          <p:spPr>
            <a:xfrm>
              <a:off x="710335" y="4516917"/>
              <a:ext cx="13114757" cy="12412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Century Gothic" panose="020B0502020202020204" pitchFamily="34" charset="0"/>
                  <a:ea typeface="Ebrima" panose="02000000000000000000" pitchFamily="2" charset="0"/>
                  <a:cs typeface="Ebrima" panose="02000000000000000000" pitchFamily="2" charset="0"/>
                </a:rPr>
                <a:t>IMPLEMENTATION</a:t>
              </a:r>
            </a:p>
          </p:txBody>
        </p:sp>
        <p:sp>
          <p:nvSpPr>
            <p:cNvPr id="480" name="Rectangle 479">
              <a:extLst>
                <a:ext uri="{FF2B5EF4-FFF2-40B4-BE49-F238E27FC236}">
                  <a16:creationId xmlns:a16="http://schemas.microsoft.com/office/drawing/2014/main" id="{F98552EB-43DC-4572-B24E-ADB098AB76B1}"/>
                </a:ext>
              </a:extLst>
            </p:cNvPr>
            <p:cNvSpPr/>
            <p:nvPr/>
          </p:nvSpPr>
          <p:spPr>
            <a:xfrm rot="2704610">
              <a:off x="13382386" y="4794828"/>
              <a:ext cx="885038" cy="677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grpSp>
      <p:grpSp>
        <p:nvGrpSpPr>
          <p:cNvPr id="483" name="Group 482">
            <a:extLst>
              <a:ext uri="{FF2B5EF4-FFF2-40B4-BE49-F238E27FC236}">
                <a16:creationId xmlns:a16="http://schemas.microsoft.com/office/drawing/2014/main" id="{2C13B1E2-60D1-4DAA-A8CB-686B91FB48E1}"/>
              </a:ext>
            </a:extLst>
          </p:cNvPr>
          <p:cNvGrpSpPr/>
          <p:nvPr/>
        </p:nvGrpSpPr>
        <p:grpSpPr>
          <a:xfrm>
            <a:off x="15709416" y="19298368"/>
            <a:ext cx="10359178" cy="734078"/>
            <a:chOff x="710335" y="4516917"/>
            <a:chExt cx="13453145" cy="1241212"/>
          </a:xfrm>
          <a:solidFill>
            <a:srgbClr val="03244D"/>
          </a:solidFill>
        </p:grpSpPr>
        <p:sp>
          <p:nvSpPr>
            <p:cNvPr id="484" name="Rectangle 483">
              <a:extLst>
                <a:ext uri="{FF2B5EF4-FFF2-40B4-BE49-F238E27FC236}">
                  <a16:creationId xmlns:a16="http://schemas.microsoft.com/office/drawing/2014/main" id="{A2055087-4528-439A-BF0C-371C6115E04A}"/>
                </a:ext>
              </a:extLst>
            </p:cNvPr>
            <p:cNvSpPr/>
            <p:nvPr/>
          </p:nvSpPr>
          <p:spPr>
            <a:xfrm>
              <a:off x="710335" y="4516917"/>
              <a:ext cx="13114757" cy="12412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Century Gothic" panose="020B0502020202020204" pitchFamily="34" charset="0"/>
                  <a:ea typeface="Ebrima" panose="02000000000000000000" pitchFamily="2" charset="0"/>
                  <a:cs typeface="Ebrima" panose="02000000000000000000" pitchFamily="2" charset="0"/>
                </a:rPr>
                <a:t>CONCLUSIONS</a:t>
              </a:r>
            </a:p>
          </p:txBody>
        </p:sp>
        <p:sp>
          <p:nvSpPr>
            <p:cNvPr id="485" name="Rectangle 484">
              <a:extLst>
                <a:ext uri="{FF2B5EF4-FFF2-40B4-BE49-F238E27FC236}">
                  <a16:creationId xmlns:a16="http://schemas.microsoft.com/office/drawing/2014/main" id="{89B02845-E712-4721-9B51-B7C0DBF7EFCF}"/>
                </a:ext>
              </a:extLst>
            </p:cNvPr>
            <p:cNvSpPr/>
            <p:nvPr/>
          </p:nvSpPr>
          <p:spPr>
            <a:xfrm rot="2704610">
              <a:off x="13382386" y="4794828"/>
              <a:ext cx="885038" cy="677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entury Gothic" panose="020B0502020202020204" pitchFamily="34" charset="0"/>
              </a:endParaRPr>
            </a:p>
          </p:txBody>
        </p:sp>
      </p:grpSp>
      <p:grpSp>
        <p:nvGrpSpPr>
          <p:cNvPr id="510" name="Group 509">
            <a:extLst>
              <a:ext uri="{FF2B5EF4-FFF2-40B4-BE49-F238E27FC236}">
                <a16:creationId xmlns:a16="http://schemas.microsoft.com/office/drawing/2014/main" id="{155A448A-7A4E-418A-A00C-419BC535702C}"/>
              </a:ext>
            </a:extLst>
          </p:cNvPr>
          <p:cNvGrpSpPr/>
          <p:nvPr/>
        </p:nvGrpSpPr>
        <p:grpSpPr>
          <a:xfrm>
            <a:off x="11801441" y="17272094"/>
            <a:ext cx="2829553" cy="5537346"/>
            <a:chOff x="11631693" y="16935401"/>
            <a:chExt cx="2829553" cy="5537346"/>
          </a:xfrm>
        </p:grpSpPr>
        <p:sp>
          <p:nvSpPr>
            <p:cNvPr id="378" name="Rectangle 377">
              <a:extLst>
                <a:ext uri="{FF2B5EF4-FFF2-40B4-BE49-F238E27FC236}">
                  <a16:creationId xmlns:a16="http://schemas.microsoft.com/office/drawing/2014/main" id="{FF394129-334B-4A8E-A846-2D14290D835F}"/>
                </a:ext>
              </a:extLst>
            </p:cNvPr>
            <p:cNvSpPr/>
            <p:nvPr/>
          </p:nvSpPr>
          <p:spPr>
            <a:xfrm>
              <a:off x="12491181" y="21457084"/>
              <a:ext cx="1970065"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tx1"/>
                  </a:solidFill>
                  <a:latin typeface="Century Gothic" panose="020B0502020202020204" pitchFamily="34" charset="0"/>
                  <a:ea typeface="Ebrima" panose="02000000000000000000" pitchFamily="2" charset="0"/>
                  <a:cs typeface="Ebrima" panose="02000000000000000000" pitchFamily="2" charset="0"/>
                </a:rPr>
                <a:t>3D printed </a:t>
              </a:r>
            </a:p>
            <a:p>
              <a:pPr algn="r"/>
              <a:r>
                <a:rPr lang="en-US" sz="2000" dirty="0">
                  <a:solidFill>
                    <a:schemeClr val="tx1"/>
                  </a:solidFill>
                  <a:latin typeface="Century Gothic" panose="020B0502020202020204" pitchFamily="34" charset="0"/>
                  <a:ea typeface="Ebrima" panose="02000000000000000000" pitchFamily="2" charset="0"/>
                  <a:cs typeface="Ebrima" panose="02000000000000000000" pitchFamily="2" charset="0"/>
                </a:rPr>
                <a:t>Flexible sensor electronics</a:t>
              </a:r>
            </a:p>
          </p:txBody>
        </p:sp>
        <p:pic>
          <p:nvPicPr>
            <p:cNvPr id="502" name="Picture 501">
              <a:extLst>
                <a:ext uri="{FF2B5EF4-FFF2-40B4-BE49-F238E27FC236}">
                  <a16:creationId xmlns:a16="http://schemas.microsoft.com/office/drawing/2014/main" id="{82ED8A5E-E0CE-4BBF-A912-6EA319F2EA76}"/>
                </a:ext>
              </a:extLst>
            </p:cNvPr>
            <p:cNvPicPr>
              <a:picLocks noChangeAspect="1"/>
            </p:cNvPicPr>
            <p:nvPr/>
          </p:nvPicPr>
          <p:blipFill>
            <a:blip r:embed="rId34"/>
            <a:stretch>
              <a:fillRect/>
            </a:stretch>
          </p:blipFill>
          <p:spPr>
            <a:xfrm>
              <a:off x="11635815" y="16935401"/>
              <a:ext cx="2821351" cy="2136295"/>
            </a:xfrm>
            <a:prstGeom prst="rect">
              <a:avLst/>
            </a:prstGeom>
          </p:spPr>
        </p:pic>
        <p:pic>
          <p:nvPicPr>
            <p:cNvPr id="504" name="Picture 503">
              <a:extLst>
                <a:ext uri="{FF2B5EF4-FFF2-40B4-BE49-F238E27FC236}">
                  <a16:creationId xmlns:a16="http://schemas.microsoft.com/office/drawing/2014/main" id="{BAF99108-5072-436C-B23F-12E90294D678}"/>
                </a:ext>
              </a:extLst>
            </p:cNvPr>
            <p:cNvPicPr>
              <a:picLocks noChangeAspect="1"/>
            </p:cNvPicPr>
            <p:nvPr/>
          </p:nvPicPr>
          <p:blipFill rotWithShape="1">
            <a:blip r:embed="rId35"/>
            <a:srcRect l="8771" t="17874" r="2205" b="24687"/>
            <a:stretch/>
          </p:blipFill>
          <p:spPr>
            <a:xfrm>
              <a:off x="11631693" y="19063551"/>
              <a:ext cx="2821351" cy="2236281"/>
            </a:xfrm>
            <a:prstGeom prst="rect">
              <a:avLst/>
            </a:prstGeom>
          </p:spPr>
        </p:pic>
      </p:grpSp>
      <p:grpSp>
        <p:nvGrpSpPr>
          <p:cNvPr id="514" name="Group 513">
            <a:extLst>
              <a:ext uri="{FF2B5EF4-FFF2-40B4-BE49-F238E27FC236}">
                <a16:creationId xmlns:a16="http://schemas.microsoft.com/office/drawing/2014/main" id="{031FDA85-5052-421C-9A0E-D4D6B0951C0C}"/>
              </a:ext>
            </a:extLst>
          </p:cNvPr>
          <p:cNvGrpSpPr/>
          <p:nvPr/>
        </p:nvGrpSpPr>
        <p:grpSpPr>
          <a:xfrm>
            <a:off x="3722769" y="16463944"/>
            <a:ext cx="7905218" cy="6668965"/>
            <a:chOff x="3984851" y="16822126"/>
            <a:chExt cx="7171374" cy="6049883"/>
          </a:xfrm>
        </p:grpSpPr>
        <p:sp>
          <p:nvSpPr>
            <p:cNvPr id="122" name="Rectangle 121">
              <a:extLst>
                <a:ext uri="{FF2B5EF4-FFF2-40B4-BE49-F238E27FC236}">
                  <a16:creationId xmlns:a16="http://schemas.microsoft.com/office/drawing/2014/main" id="{F9B5C6F0-C09A-4165-82CD-89060647EAB9}"/>
                </a:ext>
              </a:extLst>
            </p:cNvPr>
            <p:cNvSpPr/>
            <p:nvPr/>
          </p:nvSpPr>
          <p:spPr>
            <a:xfrm>
              <a:off x="4570617" y="17487593"/>
              <a:ext cx="1415165" cy="51281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rPr>
                <a:t>Human</a:t>
              </a:r>
            </a:p>
          </p:txBody>
        </p:sp>
        <p:grpSp>
          <p:nvGrpSpPr>
            <p:cNvPr id="113" name="Group 112">
              <a:extLst>
                <a:ext uri="{FF2B5EF4-FFF2-40B4-BE49-F238E27FC236}">
                  <a16:creationId xmlns:a16="http://schemas.microsoft.com/office/drawing/2014/main" id="{BDC5BCF4-749B-4269-8316-1D9D04F91B28}"/>
                </a:ext>
              </a:extLst>
            </p:cNvPr>
            <p:cNvGrpSpPr/>
            <p:nvPr/>
          </p:nvGrpSpPr>
          <p:grpSpPr>
            <a:xfrm rot="7781158">
              <a:off x="5224877" y="17018705"/>
              <a:ext cx="5220659" cy="4827502"/>
              <a:chOff x="26932792" y="12661939"/>
              <a:chExt cx="5405022" cy="5040406"/>
            </a:xfrm>
          </p:grpSpPr>
          <p:sp>
            <p:nvSpPr>
              <p:cNvPr id="116" name="Arrow: Circular 115">
                <a:extLst>
                  <a:ext uri="{FF2B5EF4-FFF2-40B4-BE49-F238E27FC236}">
                    <a16:creationId xmlns:a16="http://schemas.microsoft.com/office/drawing/2014/main" id="{5D913BB5-8537-4596-9B78-2057EA7F6550}"/>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solidFill>
                  <a:latin typeface="Century Gothic" panose="020B0502020202020204" pitchFamily="34" charset="0"/>
                </a:endParaRPr>
              </a:p>
            </p:txBody>
          </p:sp>
          <p:sp>
            <p:nvSpPr>
              <p:cNvPr id="117" name="TextBox 116">
                <a:extLst>
                  <a:ext uri="{FF2B5EF4-FFF2-40B4-BE49-F238E27FC236}">
                    <a16:creationId xmlns:a16="http://schemas.microsoft.com/office/drawing/2014/main" id="{214D071F-C61E-4D41-BB23-942DB0F7396B}"/>
                  </a:ext>
                </a:extLst>
              </p:cNvPr>
              <p:cNvSpPr txBox="1"/>
              <p:nvPr/>
            </p:nvSpPr>
            <p:spPr>
              <a:xfrm rot="13818842">
                <a:off x="27571466" y="15971592"/>
                <a:ext cx="1453658" cy="278978"/>
              </a:xfrm>
              <a:prstGeom prst="rect">
                <a:avLst/>
              </a:prstGeom>
              <a:noFill/>
            </p:spPr>
            <p:txBody>
              <a:bodyPr wrap="square">
                <a:prstTxWarp prst="textArchUp">
                  <a:avLst/>
                </a:prstTxWarp>
                <a:spAutoFit/>
              </a:bodyPr>
              <a:lstStyle/>
              <a:p>
                <a:pPr algn="ctr"/>
                <a:r>
                  <a:rPr lang="en-US" sz="2600" b="1" dirty="0">
                    <a:solidFill>
                      <a:schemeClr val="bg1"/>
                    </a:solidFill>
                    <a:latin typeface="Century Gothic" panose="020B0502020202020204" pitchFamily="34" charset="0"/>
                    <a:ea typeface="Ebrima" panose="02000000000000000000" pitchFamily="2" charset="0"/>
                    <a:cs typeface="Ebrima" panose="02000000000000000000" pitchFamily="2" charset="0"/>
                  </a:rPr>
                  <a:t>FORCES</a:t>
                </a:r>
              </a:p>
            </p:txBody>
          </p:sp>
        </p:grpSp>
        <p:grpSp>
          <p:nvGrpSpPr>
            <p:cNvPr id="513" name="Group 512">
              <a:extLst>
                <a:ext uri="{FF2B5EF4-FFF2-40B4-BE49-F238E27FC236}">
                  <a16:creationId xmlns:a16="http://schemas.microsoft.com/office/drawing/2014/main" id="{FF18ED53-8A19-45FD-9C5B-3530F21AC143}"/>
                </a:ext>
              </a:extLst>
            </p:cNvPr>
            <p:cNvGrpSpPr/>
            <p:nvPr/>
          </p:nvGrpSpPr>
          <p:grpSpPr>
            <a:xfrm>
              <a:off x="3984851" y="17283152"/>
              <a:ext cx="7171374" cy="5588857"/>
              <a:chOff x="3984851" y="17283152"/>
              <a:chExt cx="7171374" cy="5588857"/>
            </a:xfrm>
          </p:grpSpPr>
          <p:pic>
            <p:nvPicPr>
              <p:cNvPr id="123" name="Picture 122">
                <a:extLst>
                  <a:ext uri="{FF2B5EF4-FFF2-40B4-BE49-F238E27FC236}">
                    <a16:creationId xmlns:a16="http://schemas.microsoft.com/office/drawing/2014/main" id="{37FE9241-CFCC-490A-A663-239361DEF6CA}"/>
                  </a:ext>
                </a:extLst>
              </p:cNvPr>
              <p:cNvPicPr>
                <a:picLocks noChangeAspect="1"/>
              </p:cNvPicPr>
              <p:nvPr/>
            </p:nvPicPr>
            <p:blipFill>
              <a:blip r:embed="rId36">
                <a:duotone>
                  <a:prstClr val="black"/>
                  <a:schemeClr val="accent2">
                    <a:tint val="45000"/>
                    <a:satMod val="400000"/>
                  </a:schemeClr>
                </a:duotone>
                <a:extLst>
                  <a:ext uri="{BEBA8EAE-BF5A-486C-A8C5-ECC9F3942E4B}">
                    <a14:imgProps xmlns:a14="http://schemas.microsoft.com/office/drawing/2010/main">
                      <a14:imgLayer r:embed="rId37">
                        <a14:imgEffect>
                          <a14:backgroundRemoval t="7051" b="89744" l="9548" r="89950">
                            <a14:foregroundMark x1="76382" y1="11538" x2="65327" y2="10897"/>
                            <a14:foregroundMark x1="75879" y1="9615" x2="71357" y2="8333"/>
                            <a14:foregroundMark x1="74372" y1="7692" x2="72362" y2="7051"/>
                            <a14:backgroundMark x1="76884" y1="53205" x2="73869" y2="34615"/>
                          </a14:backgroundRemoval>
                        </a14:imgEffect>
                      </a14:imgLayer>
                    </a14:imgProps>
                  </a:ext>
                </a:extLst>
              </a:blip>
              <a:stretch>
                <a:fillRect/>
              </a:stretch>
            </p:blipFill>
            <p:spPr>
              <a:xfrm>
                <a:off x="8746643" y="18173016"/>
                <a:ext cx="2409582" cy="1904953"/>
              </a:xfrm>
              <a:prstGeom prst="rect">
                <a:avLst/>
              </a:prstGeom>
            </p:spPr>
          </p:pic>
          <p:sp>
            <p:nvSpPr>
              <p:cNvPr id="124" name="Rectangle 123">
                <a:extLst>
                  <a:ext uri="{FF2B5EF4-FFF2-40B4-BE49-F238E27FC236}">
                    <a16:creationId xmlns:a16="http://schemas.microsoft.com/office/drawing/2014/main" id="{10EA4839-4C9B-4723-8212-6F93BE3F1CD1}"/>
                  </a:ext>
                </a:extLst>
              </p:cNvPr>
              <p:cNvSpPr/>
              <p:nvPr/>
            </p:nvSpPr>
            <p:spPr>
              <a:xfrm>
                <a:off x="9270528" y="17487593"/>
                <a:ext cx="1415165" cy="51281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rPr>
                  <a:t>Robot</a:t>
                </a:r>
              </a:p>
            </p:txBody>
          </p:sp>
          <p:sp>
            <p:nvSpPr>
              <p:cNvPr id="126" name="Rectangle 125">
                <a:extLst>
                  <a:ext uri="{FF2B5EF4-FFF2-40B4-BE49-F238E27FC236}">
                    <a16:creationId xmlns:a16="http://schemas.microsoft.com/office/drawing/2014/main" id="{EF6A8E98-33B9-4534-8914-C69831C46844}"/>
                  </a:ext>
                </a:extLst>
              </p:cNvPr>
              <p:cNvSpPr/>
              <p:nvPr/>
            </p:nvSpPr>
            <p:spPr>
              <a:xfrm>
                <a:off x="6431331" y="20137474"/>
                <a:ext cx="2965825" cy="81205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rPr>
                  <a:t>Wearable interface</a:t>
                </a:r>
              </a:p>
            </p:txBody>
          </p:sp>
          <p:grpSp>
            <p:nvGrpSpPr>
              <p:cNvPr id="129" name="Group 128">
                <a:extLst>
                  <a:ext uri="{FF2B5EF4-FFF2-40B4-BE49-F238E27FC236}">
                    <a16:creationId xmlns:a16="http://schemas.microsoft.com/office/drawing/2014/main" id="{E3FDFFC7-33AB-44B4-A46C-16CADB7E1CA3}"/>
                  </a:ext>
                </a:extLst>
              </p:cNvPr>
              <p:cNvGrpSpPr/>
              <p:nvPr/>
            </p:nvGrpSpPr>
            <p:grpSpPr>
              <a:xfrm>
                <a:off x="3984851" y="17323669"/>
                <a:ext cx="5176717" cy="4868481"/>
                <a:chOff x="18683165" y="11940995"/>
                <a:chExt cx="5405022" cy="5040406"/>
              </a:xfrm>
            </p:grpSpPr>
            <p:sp>
              <p:nvSpPr>
                <p:cNvPr id="149" name="Arrow: Circular 148">
                  <a:extLst>
                    <a:ext uri="{FF2B5EF4-FFF2-40B4-BE49-F238E27FC236}">
                      <a16:creationId xmlns:a16="http://schemas.microsoft.com/office/drawing/2014/main" id="{EC070148-3501-4744-A021-BBDFEEDB9017}"/>
                    </a:ext>
                  </a:extLst>
                </p:cNvPr>
                <p:cNvSpPr/>
                <p:nvPr/>
              </p:nvSpPr>
              <p:spPr>
                <a:xfrm rot="16735157" flipH="1">
                  <a:off x="18865473" y="11758687"/>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solidFill>
                    <a:latin typeface="Century Gothic" panose="020B0502020202020204" pitchFamily="34" charset="0"/>
                  </a:endParaRPr>
                </a:p>
              </p:txBody>
            </p:sp>
            <p:sp>
              <p:nvSpPr>
                <p:cNvPr id="150" name="TextBox 149">
                  <a:extLst>
                    <a:ext uri="{FF2B5EF4-FFF2-40B4-BE49-F238E27FC236}">
                      <a16:creationId xmlns:a16="http://schemas.microsoft.com/office/drawing/2014/main" id="{3DD56669-740B-45E4-B1F3-5A53A8D192DA}"/>
                    </a:ext>
                  </a:extLst>
                </p:cNvPr>
                <p:cNvSpPr txBox="1"/>
                <p:nvPr/>
              </p:nvSpPr>
              <p:spPr>
                <a:xfrm rot="3156859">
                  <a:off x="19248219" y="15336412"/>
                  <a:ext cx="1453658" cy="278978"/>
                </a:xfrm>
                <a:prstGeom prst="rect">
                  <a:avLst/>
                </a:prstGeom>
                <a:noFill/>
              </p:spPr>
              <p:txBody>
                <a:bodyPr wrap="square">
                  <a:prstTxWarp prst="textArchDown">
                    <a:avLst/>
                  </a:prstTxWarp>
                  <a:spAutoFit/>
                </a:bodyPr>
                <a:lstStyle/>
                <a:p>
                  <a:pPr algn="ctr"/>
                  <a:r>
                    <a:rPr lang="en-US" sz="2600" b="1" dirty="0">
                      <a:solidFill>
                        <a:schemeClr val="bg1"/>
                      </a:solidFill>
                      <a:latin typeface="Century Gothic" panose="020B0502020202020204" pitchFamily="34" charset="0"/>
                      <a:ea typeface="Ebrima" panose="02000000000000000000" pitchFamily="2" charset="0"/>
                      <a:cs typeface="Ebrima" panose="02000000000000000000" pitchFamily="2" charset="0"/>
                    </a:rPr>
                    <a:t>SIGNALS</a:t>
                  </a:r>
                </a:p>
              </p:txBody>
            </p:sp>
          </p:grpSp>
          <p:grpSp>
            <p:nvGrpSpPr>
              <p:cNvPr id="145" name="Group 144">
                <a:extLst>
                  <a:ext uri="{FF2B5EF4-FFF2-40B4-BE49-F238E27FC236}">
                    <a16:creationId xmlns:a16="http://schemas.microsoft.com/office/drawing/2014/main" id="{67EFA77B-5A5D-479E-A2E4-EA064FB6D1BF}"/>
                  </a:ext>
                </a:extLst>
              </p:cNvPr>
              <p:cNvGrpSpPr/>
              <p:nvPr/>
            </p:nvGrpSpPr>
            <p:grpSpPr>
              <a:xfrm rot="15473799">
                <a:off x="6054453" y="17479731"/>
                <a:ext cx="5220660" cy="4827502"/>
                <a:chOff x="26932792" y="12661939"/>
                <a:chExt cx="5405022" cy="5040406"/>
              </a:xfrm>
            </p:grpSpPr>
            <p:sp>
              <p:nvSpPr>
                <p:cNvPr id="146" name="Arrow: Circular 145">
                  <a:extLst>
                    <a:ext uri="{FF2B5EF4-FFF2-40B4-BE49-F238E27FC236}">
                      <a16:creationId xmlns:a16="http://schemas.microsoft.com/office/drawing/2014/main" id="{542B88CD-738C-45D5-84D5-6BF684042D01}"/>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tx1"/>
                    </a:solidFill>
                    <a:latin typeface="Century Gothic" panose="020B0502020202020204" pitchFamily="34" charset="0"/>
                  </a:endParaRPr>
                </a:p>
              </p:txBody>
            </p:sp>
            <p:sp>
              <p:nvSpPr>
                <p:cNvPr id="147" name="TextBox 146">
                  <a:extLst>
                    <a:ext uri="{FF2B5EF4-FFF2-40B4-BE49-F238E27FC236}">
                      <a16:creationId xmlns:a16="http://schemas.microsoft.com/office/drawing/2014/main" id="{3DEAD1B0-8443-4D8F-8FA6-5CFBADD70038}"/>
                    </a:ext>
                  </a:extLst>
                </p:cNvPr>
                <p:cNvSpPr txBox="1"/>
                <p:nvPr/>
              </p:nvSpPr>
              <p:spPr>
                <a:xfrm rot="3156859">
                  <a:off x="27473219" y="16052576"/>
                  <a:ext cx="1453658" cy="278977"/>
                </a:xfrm>
                <a:prstGeom prst="rect">
                  <a:avLst/>
                </a:prstGeom>
                <a:noFill/>
              </p:spPr>
              <p:txBody>
                <a:bodyPr wrap="square">
                  <a:prstTxWarp prst="textArchDown">
                    <a:avLst/>
                  </a:prstTxWarp>
                  <a:spAutoFit/>
                </a:bodyPr>
                <a:lstStyle/>
                <a:p>
                  <a:pPr algn="ctr"/>
                  <a:r>
                    <a:rPr lang="en-US" sz="2600" b="1" dirty="0">
                      <a:solidFill>
                        <a:schemeClr val="bg1"/>
                      </a:solidFill>
                      <a:latin typeface="Century Gothic" panose="020B0502020202020204" pitchFamily="34" charset="0"/>
                      <a:ea typeface="Ebrima" panose="02000000000000000000" pitchFamily="2" charset="0"/>
                      <a:cs typeface="Ebrima" panose="02000000000000000000" pitchFamily="2" charset="0"/>
                    </a:rPr>
                    <a:t>SIGNALS</a:t>
                  </a:r>
                </a:p>
              </p:txBody>
            </p:sp>
          </p:grpSp>
          <p:pic>
            <p:nvPicPr>
              <p:cNvPr id="519" name="Picture 2" descr="Forearm Vector SVG Icon - PNG Repo Free PNG Icons">
                <a:extLst>
                  <a:ext uri="{FF2B5EF4-FFF2-40B4-BE49-F238E27FC236}">
                    <a16:creationId xmlns:a16="http://schemas.microsoft.com/office/drawing/2014/main" id="{7EF84EB2-A6FE-41D9-B1D4-FAB2F3CDD67E}"/>
                  </a:ext>
                </a:extLst>
              </p:cNvPr>
              <p:cNvPicPr>
                <a:picLocks noChangeAspect="1" noChangeArrowheads="1"/>
              </p:cNvPicPr>
              <p:nvPr/>
            </p:nvPicPr>
            <p:blipFill>
              <a:blip r:embed="rId3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923556" flipV="1">
                <a:off x="4519166" y="17904079"/>
                <a:ext cx="2001757" cy="2001757"/>
              </a:xfrm>
              <a:prstGeom prst="rect">
                <a:avLst/>
              </a:prstGeom>
              <a:noFill/>
              <a:extLst>
                <a:ext uri="{909E8E84-426E-40DD-AFC4-6F175D3DCCD1}">
                  <a14:hiddenFill xmlns:a14="http://schemas.microsoft.com/office/drawing/2010/main">
                    <a:solidFill>
                      <a:srgbClr val="FFFFFF"/>
                    </a:solidFill>
                  </a14:hiddenFill>
                </a:ext>
              </a:extLst>
            </p:spPr>
          </p:pic>
          <p:pic>
            <p:nvPicPr>
              <p:cNvPr id="520" name="Picture 519">
                <a:extLst>
                  <a:ext uri="{FF2B5EF4-FFF2-40B4-BE49-F238E27FC236}">
                    <a16:creationId xmlns:a16="http://schemas.microsoft.com/office/drawing/2014/main" id="{0B057AA9-189A-440C-A2A8-970EB6192628}"/>
                  </a:ext>
                </a:extLst>
              </p:cNvPr>
              <p:cNvPicPr>
                <a:picLocks noChangeAspect="1"/>
              </p:cNvPicPr>
              <p:nvPr/>
            </p:nvPicPr>
            <p:blipFill>
              <a:blip r:embed="rId39">
                <a:extLst>
                  <a:ext uri="{BEBA8EAE-BF5A-486C-A8C5-ECC9F3942E4B}">
                    <a14:imgProps xmlns:a14="http://schemas.microsoft.com/office/drawing/2010/main">
                      <a14:imgLayer r:embed="rId40">
                        <a14:imgEffect>
                          <a14:backgroundRemoval t="7325" b="94586" l="3550" r="96746">
                            <a14:foregroundMark x1="92604" y1="39172" x2="92604" y2="39172"/>
                            <a14:foregroundMark x1="81657" y1="7643" x2="81657" y2="7643"/>
                            <a14:foregroundMark x1="97041" y1="37261" x2="97041" y2="37261"/>
                            <a14:foregroundMark x1="21302" y1="91401" x2="21302" y2="91401"/>
                            <a14:foregroundMark x1="7101" y1="64650" x2="15976" y2="68471"/>
                            <a14:foregroundMark x1="3846" y1="64650" x2="3846" y2="64650"/>
                            <a14:foregroundMark x1="18935" y1="94586" x2="18935" y2="94586"/>
                            <a14:backgroundMark x1="84615" y1="11146" x2="84615" y2="11146"/>
                            <a14:backgroundMark x1="84024" y1="11783" x2="84024" y2="11783"/>
                            <a14:backgroundMark x1="82840" y1="13057" x2="84615" y2="11146"/>
                            <a14:backgroundMark x1="81953" y1="14013" x2="82840" y2="12739"/>
                          </a14:backgroundRemoval>
                        </a14:imgEffect>
                      </a14:imgLayer>
                    </a14:imgProps>
                  </a:ext>
                </a:extLst>
              </a:blip>
              <a:stretch>
                <a:fillRect/>
              </a:stretch>
            </p:blipFill>
            <p:spPr>
              <a:xfrm rot="1898997">
                <a:off x="6413942" y="20464822"/>
                <a:ext cx="2591176" cy="2407187"/>
              </a:xfrm>
              <a:prstGeom prst="rect">
                <a:avLst/>
              </a:prstGeom>
            </p:spPr>
          </p:pic>
        </p:grpSp>
      </p:grpSp>
      <p:sp>
        <p:nvSpPr>
          <p:cNvPr id="532" name="Rectangle 531">
            <a:extLst>
              <a:ext uri="{FF2B5EF4-FFF2-40B4-BE49-F238E27FC236}">
                <a16:creationId xmlns:a16="http://schemas.microsoft.com/office/drawing/2014/main" id="{30098619-A998-4FB6-8E07-48FBF61F4F02}"/>
              </a:ext>
            </a:extLst>
          </p:cNvPr>
          <p:cNvSpPr/>
          <p:nvPr/>
        </p:nvSpPr>
        <p:spPr>
          <a:xfrm>
            <a:off x="30081381" y="9253743"/>
            <a:ext cx="5003255" cy="510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Classifier identifies hand pose</a:t>
            </a:r>
          </a:p>
          <a:p>
            <a:pPr algn="ctr"/>
            <a:r>
              <a:rPr lang="en-US" sz="2600" dirty="0">
                <a:solidFill>
                  <a:schemeClr val="tx1"/>
                </a:solidFill>
                <a:latin typeface="Century Gothic" panose="020B0502020202020204" pitchFamily="34" charset="0"/>
                <a:ea typeface="Ebrima" panose="02000000000000000000" pitchFamily="2" charset="0"/>
                <a:cs typeface="Ebrima" panose="02000000000000000000" pitchFamily="2" charset="0"/>
              </a:rPr>
              <a:t>And correlates fatigue with pose to direct robot</a:t>
            </a:r>
          </a:p>
        </p:txBody>
      </p:sp>
      <p:sp>
        <p:nvSpPr>
          <p:cNvPr id="552" name="Arrow: Right 551">
            <a:extLst>
              <a:ext uri="{FF2B5EF4-FFF2-40B4-BE49-F238E27FC236}">
                <a16:creationId xmlns:a16="http://schemas.microsoft.com/office/drawing/2014/main" id="{D7A74E49-E450-46A1-9B44-88678AC8EAB0}"/>
              </a:ext>
            </a:extLst>
          </p:cNvPr>
          <p:cNvSpPr/>
          <p:nvPr/>
        </p:nvSpPr>
        <p:spPr>
          <a:xfrm rot="12636448">
            <a:off x="26330972" y="13010705"/>
            <a:ext cx="972847" cy="485967"/>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endParaRPr>
          </a:p>
        </p:txBody>
      </p:sp>
      <p:grpSp>
        <p:nvGrpSpPr>
          <p:cNvPr id="543" name="Group 542">
            <a:extLst>
              <a:ext uri="{FF2B5EF4-FFF2-40B4-BE49-F238E27FC236}">
                <a16:creationId xmlns:a16="http://schemas.microsoft.com/office/drawing/2014/main" id="{440B3027-C439-4483-A38E-36A4E710A215}"/>
              </a:ext>
            </a:extLst>
          </p:cNvPr>
          <p:cNvGrpSpPr/>
          <p:nvPr/>
        </p:nvGrpSpPr>
        <p:grpSpPr>
          <a:xfrm>
            <a:off x="16725077" y="6583665"/>
            <a:ext cx="16093341" cy="1326708"/>
            <a:chOff x="16881847" y="6260764"/>
            <a:chExt cx="16093341" cy="1326708"/>
          </a:xfrm>
        </p:grpSpPr>
        <p:grpSp>
          <p:nvGrpSpPr>
            <p:cNvPr id="542" name="Group 541">
              <a:extLst>
                <a:ext uri="{FF2B5EF4-FFF2-40B4-BE49-F238E27FC236}">
                  <a16:creationId xmlns:a16="http://schemas.microsoft.com/office/drawing/2014/main" id="{88C9CC00-A9DA-4B71-9AAB-09317CF3DD1B}"/>
                </a:ext>
              </a:extLst>
            </p:cNvPr>
            <p:cNvGrpSpPr/>
            <p:nvPr/>
          </p:nvGrpSpPr>
          <p:grpSpPr>
            <a:xfrm>
              <a:off x="16881847" y="6260764"/>
              <a:ext cx="13005491" cy="1326708"/>
              <a:chOff x="18079541" y="6275518"/>
              <a:chExt cx="13005491" cy="1326708"/>
            </a:xfrm>
          </p:grpSpPr>
          <p:grpSp>
            <p:nvGrpSpPr>
              <p:cNvPr id="60" name="Group 59">
                <a:extLst>
                  <a:ext uri="{FF2B5EF4-FFF2-40B4-BE49-F238E27FC236}">
                    <a16:creationId xmlns:a16="http://schemas.microsoft.com/office/drawing/2014/main" id="{8692196D-E29E-4792-8131-8C37E5BF30A2}"/>
                  </a:ext>
                </a:extLst>
              </p:cNvPr>
              <p:cNvGrpSpPr/>
              <p:nvPr/>
            </p:nvGrpSpPr>
            <p:grpSpPr>
              <a:xfrm>
                <a:off x="18079541" y="6275518"/>
                <a:ext cx="13005491" cy="1092859"/>
                <a:chOff x="30489837" y="12076778"/>
                <a:chExt cx="12850224" cy="1089856"/>
              </a:xfrm>
            </p:grpSpPr>
            <p:pic>
              <p:nvPicPr>
                <p:cNvPr id="215" name="Picture 214">
                  <a:extLst>
                    <a:ext uri="{FF2B5EF4-FFF2-40B4-BE49-F238E27FC236}">
                      <a16:creationId xmlns:a16="http://schemas.microsoft.com/office/drawing/2014/main" id="{5FED501F-84B6-4933-8597-7F36B4C187A8}"/>
                    </a:ext>
                  </a:extLst>
                </p:cNvPr>
                <p:cNvPicPr>
                  <a:picLocks noChangeAspect="1"/>
                </p:cNvPicPr>
                <p:nvPr/>
              </p:nvPicPr>
              <p:blipFill>
                <a:blip r:embed="rId41">
                  <a:extLst>
                    <a:ext uri="{BEBA8EAE-BF5A-486C-A8C5-ECC9F3942E4B}">
                      <a14:imgProps xmlns:a14="http://schemas.microsoft.com/office/drawing/2010/main">
                        <a14:imgLayer r:embed="rId42">
                          <a14:imgEffect>
                            <a14:backgroundRemoval t="9524" b="89881" l="5659" r="96475">
                              <a14:foregroundMark x1="11317" y1="47024" x2="5844" y2="47619"/>
                              <a14:foregroundMark x1="90353" y1="48810" x2="93878" y2="47024"/>
                              <a14:foregroundMark x1="96197" y1="41667" x2="96475" y2="38095"/>
                            </a14:backgroundRemoval>
                          </a14:imgEffect>
                        </a14:imgLayer>
                      </a14:imgProps>
                    </a:ext>
                  </a:extLst>
                </a:blip>
                <a:stretch>
                  <a:fillRect/>
                </a:stretch>
              </p:blipFill>
              <p:spPr>
                <a:xfrm>
                  <a:off x="38403718" y="12076778"/>
                  <a:ext cx="4936343" cy="1089856"/>
                </a:xfrm>
                <a:prstGeom prst="rect">
                  <a:avLst/>
                </a:prstGeom>
              </p:spPr>
            </p:pic>
            <p:sp>
              <p:nvSpPr>
                <p:cNvPr id="216" name="Rectangle 215">
                  <a:extLst>
                    <a:ext uri="{FF2B5EF4-FFF2-40B4-BE49-F238E27FC236}">
                      <a16:creationId xmlns:a16="http://schemas.microsoft.com/office/drawing/2014/main" id="{05893BF5-1ACE-43D9-9CFA-14426E639C13}"/>
                    </a:ext>
                  </a:extLst>
                </p:cNvPr>
                <p:cNvSpPr/>
                <p:nvPr/>
              </p:nvSpPr>
              <p:spPr>
                <a:xfrm>
                  <a:off x="30489837" y="12403889"/>
                  <a:ext cx="6932191" cy="746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To validate the method, an sEMG signal was processed via the intent prediction and fatigue estimation process</a:t>
                  </a:r>
                </a:p>
              </p:txBody>
            </p:sp>
          </p:grpSp>
          <p:sp>
            <p:nvSpPr>
              <p:cNvPr id="499" name="Left Bracket 498">
                <a:extLst>
                  <a:ext uri="{FF2B5EF4-FFF2-40B4-BE49-F238E27FC236}">
                    <a16:creationId xmlns:a16="http://schemas.microsoft.com/office/drawing/2014/main" id="{F709A3EB-AF0C-44DB-A870-BAAB44EB79B8}"/>
                  </a:ext>
                </a:extLst>
              </p:cNvPr>
              <p:cNvSpPr/>
              <p:nvPr/>
            </p:nvSpPr>
            <p:spPr>
              <a:xfrm rot="16200000">
                <a:off x="27476441" y="6952428"/>
                <a:ext cx="70682" cy="757972"/>
              </a:xfrm>
              <a:prstGeom prst="lef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6" name="Rectangle 515">
                <a:extLst>
                  <a:ext uri="{FF2B5EF4-FFF2-40B4-BE49-F238E27FC236}">
                    <a16:creationId xmlns:a16="http://schemas.microsoft.com/office/drawing/2014/main" id="{D507E852-D90B-416F-831A-302868476D7C}"/>
                  </a:ext>
                </a:extLst>
              </p:cNvPr>
              <p:cNvSpPr/>
              <p:nvPr/>
            </p:nvSpPr>
            <p:spPr>
              <a:xfrm>
                <a:off x="27970760" y="7274057"/>
                <a:ext cx="2020269" cy="328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Hand pose</a:t>
                </a:r>
              </a:p>
            </p:txBody>
          </p:sp>
        </p:grpSp>
        <p:sp>
          <p:nvSpPr>
            <p:cNvPr id="554" name="Arrow: Right 553">
              <a:extLst>
                <a:ext uri="{FF2B5EF4-FFF2-40B4-BE49-F238E27FC236}">
                  <a16:creationId xmlns:a16="http://schemas.microsoft.com/office/drawing/2014/main" id="{D26B0767-FF31-4D7A-AEF3-7D1E0A0BC1BD}"/>
                </a:ext>
              </a:extLst>
            </p:cNvPr>
            <p:cNvSpPr/>
            <p:nvPr/>
          </p:nvSpPr>
          <p:spPr>
            <a:xfrm>
              <a:off x="30011489" y="6677943"/>
              <a:ext cx="972847" cy="485967"/>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endParaRPr>
            </a:p>
          </p:txBody>
        </p:sp>
        <p:sp>
          <p:nvSpPr>
            <p:cNvPr id="555" name="Rectangle 554">
              <a:extLst>
                <a:ext uri="{FF2B5EF4-FFF2-40B4-BE49-F238E27FC236}">
                  <a16:creationId xmlns:a16="http://schemas.microsoft.com/office/drawing/2014/main" id="{46935292-D948-49B8-A051-F08E4C20D939}"/>
                </a:ext>
              </a:extLst>
            </p:cNvPr>
            <p:cNvSpPr/>
            <p:nvPr/>
          </p:nvSpPr>
          <p:spPr>
            <a:xfrm>
              <a:off x="30562920" y="6730029"/>
              <a:ext cx="2412268" cy="715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Intent &amp; fatigue modeling</a:t>
              </a:r>
            </a:p>
          </p:txBody>
        </p:sp>
      </p:grpSp>
      <p:sp>
        <p:nvSpPr>
          <p:cNvPr id="559" name="Arrow: Right 558">
            <a:extLst>
              <a:ext uri="{FF2B5EF4-FFF2-40B4-BE49-F238E27FC236}">
                <a16:creationId xmlns:a16="http://schemas.microsoft.com/office/drawing/2014/main" id="{33900247-F665-467C-A0D7-0AE9055A549A}"/>
              </a:ext>
            </a:extLst>
          </p:cNvPr>
          <p:cNvSpPr/>
          <p:nvPr/>
        </p:nvSpPr>
        <p:spPr>
          <a:xfrm>
            <a:off x="32393253" y="7048006"/>
            <a:ext cx="972847" cy="485967"/>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dirty="0">
              <a:solidFill>
                <a:schemeClr val="bg1"/>
              </a:solidFill>
              <a:latin typeface="Century Gothic" panose="020B0502020202020204" pitchFamily="34" charset="0"/>
              <a:ea typeface="Ebrima" panose="02000000000000000000" pitchFamily="2" charset="0"/>
              <a:cs typeface="Ebrima" panose="02000000000000000000" pitchFamily="2" charset="0"/>
            </a:endParaRPr>
          </a:p>
        </p:txBody>
      </p:sp>
      <p:sp>
        <p:nvSpPr>
          <p:cNvPr id="560" name="Rectangle 559">
            <a:extLst>
              <a:ext uri="{FF2B5EF4-FFF2-40B4-BE49-F238E27FC236}">
                <a16:creationId xmlns:a16="http://schemas.microsoft.com/office/drawing/2014/main" id="{AD56D387-E981-4DE9-B4DD-CD8CEA079A55}"/>
              </a:ext>
            </a:extLst>
          </p:cNvPr>
          <p:cNvSpPr/>
          <p:nvPr/>
        </p:nvSpPr>
        <p:spPr>
          <a:xfrm>
            <a:off x="33366100" y="6867739"/>
            <a:ext cx="1964246" cy="715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i="1" dirty="0">
                <a:solidFill>
                  <a:schemeClr val="tx1"/>
                </a:solidFill>
                <a:latin typeface="Century Gothic" panose="020B0502020202020204" pitchFamily="34" charset="0"/>
                <a:ea typeface="Ebrima" panose="02000000000000000000" pitchFamily="2" charset="0"/>
                <a:cs typeface="Ebrima" panose="02000000000000000000" pitchFamily="2" charset="0"/>
              </a:rPr>
              <a:t>Robotic assistance</a:t>
            </a:r>
          </a:p>
        </p:txBody>
      </p:sp>
    </p:spTree>
    <p:extLst>
      <p:ext uri="{BB962C8B-B14F-4D97-AF65-F5344CB8AC3E}">
        <p14:creationId xmlns:p14="http://schemas.microsoft.com/office/powerpoint/2010/main" val="13346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3696F6C-D201-4194-A45B-49222C299602}"/>
              </a:ext>
            </a:extLst>
          </p:cNvPr>
          <p:cNvGrpSpPr/>
          <p:nvPr/>
        </p:nvGrpSpPr>
        <p:grpSpPr>
          <a:xfrm>
            <a:off x="1659829" y="11639350"/>
            <a:ext cx="18288000" cy="2033377"/>
            <a:chOff x="-1481577" y="15857764"/>
            <a:chExt cx="18288000" cy="2033377"/>
          </a:xfrm>
        </p:grpSpPr>
        <p:grpSp>
          <p:nvGrpSpPr>
            <p:cNvPr id="50" name="Group 49">
              <a:extLst>
                <a:ext uri="{FF2B5EF4-FFF2-40B4-BE49-F238E27FC236}">
                  <a16:creationId xmlns:a16="http://schemas.microsoft.com/office/drawing/2014/main" id="{8AAC37AC-63A2-483F-B722-11A2FA98223F}"/>
                </a:ext>
              </a:extLst>
            </p:cNvPr>
            <p:cNvGrpSpPr/>
            <p:nvPr/>
          </p:nvGrpSpPr>
          <p:grpSpPr>
            <a:xfrm>
              <a:off x="-1481577" y="15857764"/>
              <a:ext cx="18288000" cy="2033377"/>
              <a:chOff x="14020800" y="14246582"/>
              <a:chExt cx="18288000" cy="2033377"/>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0D9B6EA-71B1-4F4C-B854-DB87FD7CA42E}"/>
                      </a:ext>
                    </a:extLst>
                  </p:cNvPr>
                  <p:cNvSpPr txBox="1"/>
                  <p:nvPr/>
                </p:nvSpPr>
                <p:spPr>
                  <a:xfrm>
                    <a:off x="14020800" y="14246582"/>
                    <a:ext cx="18288000" cy="2033377"/>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1" smtClean="0">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𝟎</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𝑪</m:t>
                              </m:r>
                              <m:d>
                                <m:d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e>
                              </m:d>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𝒅</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𝒂𝒊</m:t>
                                  </m:r>
                                  <m:d>
                                    <m:d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e>
                                  </m:d>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𝟐</m:t>
                                  </m:r>
                                </m:sup>
                              </m:sSup>
                            </m:e>
                          </m:nary>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𝑪</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𝟎</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𝒅</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𝒇</m:t>
                                  </m:r>
                                </m:e>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𝒊𝒏</m:t>
                                  </m:r>
                                </m:sub>
                              </m:s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40" name="TextBox 39">
                    <a:extLst>
                      <a:ext uri="{FF2B5EF4-FFF2-40B4-BE49-F238E27FC236}">
                        <a16:creationId xmlns:a16="http://schemas.microsoft.com/office/drawing/2014/main" id="{E0D9B6EA-71B1-4F4C-B854-DB87FD7CA42E}"/>
                      </a:ext>
                    </a:extLst>
                  </p:cNvPr>
                  <p:cNvSpPr txBox="1">
                    <a:spLocks noRot="1" noChangeAspect="1" noMove="1" noResize="1" noEditPoints="1" noAdjustHandles="1" noChangeArrowheads="1" noChangeShapeType="1" noTextEdit="1"/>
                  </p:cNvSpPr>
                  <p:nvPr/>
                </p:nvSpPr>
                <p:spPr>
                  <a:xfrm>
                    <a:off x="14020800" y="14246582"/>
                    <a:ext cx="18288000" cy="2033377"/>
                  </a:xfrm>
                  <a:prstGeom prst="rect">
                    <a:avLst/>
                  </a:prstGeom>
                  <a:blipFill>
                    <a:blip r:embed="rId3"/>
                    <a:stretch>
                      <a:fillRect/>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DA4915AB-D64E-4048-A343-AFAD949F5804}"/>
                  </a:ext>
                </a:extLst>
              </p:cNvPr>
              <p:cNvCxnSpPr>
                <a:cxnSpLocks/>
              </p:cNvCxnSpPr>
              <p:nvPr/>
            </p:nvCxnSpPr>
            <p:spPr>
              <a:xfrm>
                <a:off x="21836851" y="14446698"/>
                <a:ext cx="0" cy="343677"/>
              </a:xfrm>
              <a:prstGeom prst="line">
                <a:avLst/>
              </a:prstGeom>
              <a:ln w="19050">
                <a:solidFill>
                  <a:srgbClr val="F16C24"/>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FDBAED05-CDCA-4E14-A45B-0708F68E1C09}"/>
                </a:ext>
              </a:extLst>
            </p:cNvPr>
            <p:cNvCxnSpPr>
              <a:cxnSpLocks/>
            </p:cNvCxnSpPr>
            <p:nvPr/>
          </p:nvCxnSpPr>
          <p:spPr>
            <a:xfrm>
              <a:off x="6212554" y="16787538"/>
              <a:ext cx="0" cy="343677"/>
            </a:xfrm>
            <a:prstGeom prst="line">
              <a:avLst/>
            </a:prstGeom>
            <a:ln w="19050">
              <a:solidFill>
                <a:srgbClr val="F16C24"/>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1371DC2-E2C5-4352-8F08-F38F7BDE6054}"/>
              </a:ext>
            </a:extLst>
          </p:cNvPr>
          <p:cNvSpPr/>
          <p:nvPr/>
        </p:nvSpPr>
        <p:spPr>
          <a:xfrm>
            <a:off x="2381251" y="14903866"/>
            <a:ext cx="1676400"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sEMG measurements</a:t>
            </a:r>
          </a:p>
        </p:txBody>
      </p:sp>
      <p:sp>
        <p:nvSpPr>
          <p:cNvPr id="26" name="Rectangle 25">
            <a:extLst>
              <a:ext uri="{FF2B5EF4-FFF2-40B4-BE49-F238E27FC236}">
                <a16:creationId xmlns:a16="http://schemas.microsoft.com/office/drawing/2014/main" id="{B03EB077-3CCF-48BD-879D-54593C64578E}"/>
              </a:ext>
            </a:extLst>
          </p:cNvPr>
          <p:cNvSpPr/>
          <p:nvPr/>
        </p:nvSpPr>
        <p:spPr>
          <a:xfrm>
            <a:off x="8671437" y="13445791"/>
            <a:ext cx="4282563"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Joint time-frequency distribution</a:t>
            </a:r>
          </a:p>
        </p:txBody>
      </p:sp>
      <p:sp>
        <p:nvSpPr>
          <p:cNvPr id="27" name="Rectangle 26">
            <a:extLst>
              <a:ext uri="{FF2B5EF4-FFF2-40B4-BE49-F238E27FC236}">
                <a16:creationId xmlns:a16="http://schemas.microsoft.com/office/drawing/2014/main" id="{7C8C2F22-8F9E-49FE-8363-06E3DFAD5ECF}"/>
              </a:ext>
            </a:extLst>
          </p:cNvPr>
          <p:cNvSpPr/>
          <p:nvPr/>
        </p:nvSpPr>
        <p:spPr>
          <a:xfrm>
            <a:off x="6026211" y="14903866"/>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Filter       (10-400 Hz)</a:t>
            </a:r>
          </a:p>
        </p:txBody>
      </p:sp>
      <p:sp>
        <p:nvSpPr>
          <p:cNvPr id="31" name="Rectangle 30">
            <a:extLst>
              <a:ext uri="{FF2B5EF4-FFF2-40B4-BE49-F238E27FC236}">
                <a16:creationId xmlns:a16="http://schemas.microsoft.com/office/drawing/2014/main" id="{50BAA505-81D2-4975-84AB-9D9630A0B7B1}"/>
              </a:ext>
            </a:extLst>
          </p:cNvPr>
          <p:cNvSpPr/>
          <p:nvPr/>
        </p:nvSpPr>
        <p:spPr>
          <a:xfrm>
            <a:off x="14435453" y="12102967"/>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Fatigue estimation</a:t>
            </a:r>
          </a:p>
        </p:txBody>
      </p:sp>
      <p:sp>
        <p:nvSpPr>
          <p:cNvPr id="32" name="Rectangle 31">
            <a:extLst>
              <a:ext uri="{FF2B5EF4-FFF2-40B4-BE49-F238E27FC236}">
                <a16:creationId xmlns:a16="http://schemas.microsoft.com/office/drawing/2014/main" id="{7BD71EC2-42DE-4A15-AEFE-AA6B52B9DD55}"/>
              </a:ext>
            </a:extLst>
          </p:cNvPr>
          <p:cNvSpPr/>
          <p:nvPr/>
        </p:nvSpPr>
        <p:spPr>
          <a:xfrm>
            <a:off x="6064311" y="10899968"/>
            <a:ext cx="9917208"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16C24"/>
                </a:solidFill>
              </a:rPr>
              <a:t>Probability density of sEMG signal amplitude, a</a:t>
            </a:r>
            <a:r>
              <a:rPr lang="en-US" baseline="-25000" dirty="0">
                <a:solidFill>
                  <a:srgbClr val="F16C24"/>
                </a:solidFill>
              </a:rPr>
              <a:t>i</a:t>
            </a:r>
            <a:r>
              <a:rPr lang="en-US" dirty="0">
                <a:solidFill>
                  <a:srgbClr val="F16C24"/>
                </a:solidFill>
              </a:rPr>
              <a:t>(t), is analyzed in conjunction with instantaneous frequency, f</a:t>
            </a:r>
            <a:r>
              <a:rPr lang="en-US" baseline="-25000" dirty="0">
                <a:solidFill>
                  <a:srgbClr val="F16C24"/>
                </a:solidFill>
              </a:rPr>
              <a:t>in</a:t>
            </a:r>
            <a:r>
              <a:rPr lang="en-US" dirty="0">
                <a:solidFill>
                  <a:srgbClr val="F16C24"/>
                </a:solidFill>
              </a:rPr>
              <a:t>(t), to model and predict “neural drive”, a correlate of fatigue that can be modeled</a:t>
            </a:r>
          </a:p>
        </p:txBody>
      </p:sp>
      <p:sp>
        <p:nvSpPr>
          <p:cNvPr id="62" name="Rectangle 61">
            <a:extLst>
              <a:ext uri="{FF2B5EF4-FFF2-40B4-BE49-F238E27FC236}">
                <a16:creationId xmlns:a16="http://schemas.microsoft.com/office/drawing/2014/main" id="{B647A32A-0D97-4B85-92D4-73D768D7101B}"/>
              </a:ext>
            </a:extLst>
          </p:cNvPr>
          <p:cNvSpPr/>
          <p:nvPr/>
        </p:nvSpPr>
        <p:spPr>
          <a:xfrm>
            <a:off x="8662547" y="16219567"/>
            <a:ext cx="4282563"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Non-negative Matrix Factorization</a:t>
            </a:r>
          </a:p>
        </p:txBody>
      </p:sp>
      <p:sp>
        <p:nvSpPr>
          <p:cNvPr id="67" name="Rectangle 66">
            <a:extLst>
              <a:ext uri="{FF2B5EF4-FFF2-40B4-BE49-F238E27FC236}">
                <a16:creationId xmlns:a16="http://schemas.microsoft.com/office/drawing/2014/main" id="{AA2DED83-8AB7-4FF5-B8F2-65D7184064B4}"/>
              </a:ext>
            </a:extLst>
          </p:cNvPr>
          <p:cNvSpPr/>
          <p:nvPr/>
        </p:nvSpPr>
        <p:spPr>
          <a:xfrm>
            <a:off x="14407874" y="15216254"/>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Intent estimation</a:t>
            </a:r>
          </a:p>
        </p:txBody>
      </p:sp>
      <p:sp>
        <p:nvSpPr>
          <p:cNvPr id="68" name="Arrow: Right 67">
            <a:extLst>
              <a:ext uri="{FF2B5EF4-FFF2-40B4-BE49-F238E27FC236}">
                <a16:creationId xmlns:a16="http://schemas.microsoft.com/office/drawing/2014/main" id="{B691B6D2-C1A1-438B-9F91-E34CFDBED57D}"/>
              </a:ext>
            </a:extLst>
          </p:cNvPr>
          <p:cNvSpPr/>
          <p:nvPr/>
        </p:nvSpPr>
        <p:spPr>
          <a:xfrm>
            <a:off x="4502634" y="13871351"/>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A273BF94-CCEC-481B-A41E-3CB290FDEFD7}"/>
              </a:ext>
            </a:extLst>
          </p:cNvPr>
          <p:cNvSpPr/>
          <p:nvPr/>
        </p:nvSpPr>
        <p:spPr>
          <a:xfrm rot="18785887">
            <a:off x="7396512" y="12856109"/>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A64103CC-97B0-490A-B192-D28FC8540D94}"/>
              </a:ext>
            </a:extLst>
          </p:cNvPr>
          <p:cNvSpPr/>
          <p:nvPr/>
        </p:nvSpPr>
        <p:spPr>
          <a:xfrm rot="2183202">
            <a:off x="7422902" y="14480637"/>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Filter Icons - Download Free Vector Icons | Noun Project">
            <a:extLst>
              <a:ext uri="{FF2B5EF4-FFF2-40B4-BE49-F238E27FC236}">
                <a16:creationId xmlns:a16="http://schemas.microsoft.com/office/drawing/2014/main" id="{A4C9B51C-EB9B-4B3F-9768-409AC59FEC15}"/>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MosiaicBubbles/>
                    </a14:imgEffect>
                    <a14:imgEffect>
                      <a14:sharpenSoften amount="61000"/>
                    </a14:imgEffect>
                    <a14:imgEffect>
                      <a14:colorTemperature colorTemp="3098"/>
                    </a14:imgEffect>
                    <a14:imgEffect>
                      <a14:saturation sat="0"/>
                    </a14:imgEffect>
                    <a14:imgEffect>
                      <a14:brightnessContrast bright="39000" contrast="-15000"/>
                    </a14:imgEffect>
                  </a14:imgLayer>
                </a14:imgProps>
              </a:ext>
              <a:ext uri="{28A0092B-C50C-407E-A947-70E740481C1C}">
                <a14:useLocalDpi xmlns:a14="http://schemas.microsoft.com/office/drawing/2010/main" val="0"/>
              </a:ext>
            </a:extLst>
          </a:blip>
          <a:srcRect/>
          <a:stretch>
            <a:fillRect/>
          </a:stretch>
        </p:blipFill>
        <p:spPr bwMode="auto">
          <a:xfrm>
            <a:off x="5762206" y="13043272"/>
            <a:ext cx="1638812" cy="1638812"/>
          </a:xfrm>
          <a:prstGeom prst="rect">
            <a:avLst/>
          </a:prstGeom>
          <a:noFill/>
          <a:extLst>
            <a:ext uri="{909E8E84-426E-40DD-AFC4-6F175D3DCCD1}">
              <a14:hiddenFill xmlns:a14="http://schemas.microsoft.com/office/drawing/2010/main">
                <a:solidFill>
                  <a:srgbClr val="FFFFFF"/>
                </a:solidFill>
              </a14:hiddenFill>
            </a:ext>
          </a:extLst>
        </p:spPr>
      </p:pic>
      <p:sp>
        <p:nvSpPr>
          <p:cNvPr id="72" name="Arrow: Right 71">
            <a:extLst>
              <a:ext uri="{FF2B5EF4-FFF2-40B4-BE49-F238E27FC236}">
                <a16:creationId xmlns:a16="http://schemas.microsoft.com/office/drawing/2014/main" id="{BD36484F-3787-410C-9BA8-EFD189825AA3}"/>
              </a:ext>
            </a:extLst>
          </p:cNvPr>
          <p:cNvSpPr/>
          <p:nvPr/>
        </p:nvSpPr>
        <p:spPr>
          <a:xfrm>
            <a:off x="13133195" y="15286272"/>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4FD16659-BECF-4C4F-991F-DF5FAFD50AC4}"/>
              </a:ext>
            </a:extLst>
          </p:cNvPr>
          <p:cNvSpPr/>
          <p:nvPr/>
        </p:nvSpPr>
        <p:spPr>
          <a:xfrm>
            <a:off x="13183283" y="12213076"/>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536E3527-EE74-42E8-8063-D9E032A97AC7}"/>
                  </a:ext>
                </a:extLst>
              </p:cNvPr>
              <p:cNvSpPr txBox="1"/>
              <p:nvPr/>
            </p:nvSpPr>
            <p:spPr>
              <a:xfrm>
                <a:off x="1394181" y="14314916"/>
                <a:ext cx="18288000" cy="1942711"/>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000" b="1" i="1" smtClean="0">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b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bSup>
                      <m:f>
                        <m:f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𝑽</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b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bSup>
                      <m:f>
                        <m:f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𝑽</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5" name="TextBox 74">
                <a:extLst>
                  <a:ext uri="{FF2B5EF4-FFF2-40B4-BE49-F238E27FC236}">
                    <a16:creationId xmlns:a16="http://schemas.microsoft.com/office/drawing/2014/main" id="{536E3527-EE74-42E8-8063-D9E032A97AC7}"/>
                  </a:ext>
                </a:extLst>
              </p:cNvPr>
              <p:cNvSpPr txBox="1">
                <a:spLocks noRot="1" noChangeAspect="1" noMove="1" noResize="1" noEditPoints="1" noAdjustHandles="1" noChangeArrowheads="1" noChangeShapeType="1" noTextEdit="1"/>
              </p:cNvSpPr>
              <p:nvPr/>
            </p:nvSpPr>
            <p:spPr>
              <a:xfrm>
                <a:off x="1394181" y="14314916"/>
                <a:ext cx="18288000" cy="1942711"/>
              </a:xfrm>
              <a:prstGeom prst="rect">
                <a:avLst/>
              </a:prstGeom>
              <a:blipFill>
                <a:blip r:embed="rId6"/>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2F569B35-C4D5-497A-800E-4E01DC1BA4FE}"/>
              </a:ext>
            </a:extLst>
          </p:cNvPr>
          <p:cNvSpPr/>
          <p:nvPr/>
        </p:nvSpPr>
        <p:spPr>
          <a:xfrm>
            <a:off x="6251244" y="16924416"/>
            <a:ext cx="8827827"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16C24"/>
                </a:solidFill>
              </a:rPr>
              <a:t>Decomposition of matrix composed of multiple sEMG signals produces data vectors describing of individual muscle contributions (W</a:t>
            </a:r>
            <a:r>
              <a:rPr lang="en-US" baseline="-25000" dirty="0">
                <a:solidFill>
                  <a:srgbClr val="F16C24"/>
                </a:solidFill>
              </a:rPr>
              <a:t>[</a:t>
            </a:r>
            <a:r>
              <a:rPr lang="en-US" baseline="-25000" dirty="0" err="1">
                <a:solidFill>
                  <a:srgbClr val="F16C24"/>
                </a:solidFill>
              </a:rPr>
              <a:t>i,j</a:t>
            </a:r>
            <a:r>
              <a:rPr lang="en-US" baseline="-25000" dirty="0">
                <a:solidFill>
                  <a:srgbClr val="F16C24"/>
                </a:solidFill>
              </a:rPr>
              <a:t>]</a:t>
            </a:r>
            <a:r>
              <a:rPr lang="en-US" dirty="0">
                <a:solidFill>
                  <a:srgbClr val="F16C24"/>
                </a:solidFill>
              </a:rPr>
              <a:t>) to synergistic coactivation patterns (H</a:t>
            </a:r>
            <a:r>
              <a:rPr lang="en-US" baseline="-25000" dirty="0">
                <a:solidFill>
                  <a:srgbClr val="F16C24"/>
                </a:solidFill>
              </a:rPr>
              <a:t>[</a:t>
            </a:r>
            <a:r>
              <a:rPr lang="en-US" baseline="-25000" dirty="0" err="1">
                <a:solidFill>
                  <a:srgbClr val="F16C24"/>
                </a:solidFill>
              </a:rPr>
              <a:t>i,j</a:t>
            </a:r>
            <a:r>
              <a:rPr lang="en-US" baseline="-25000" dirty="0">
                <a:solidFill>
                  <a:srgbClr val="F16C24"/>
                </a:solidFill>
              </a:rPr>
              <a:t>]</a:t>
            </a:r>
            <a:r>
              <a:rPr lang="en-US" dirty="0">
                <a:solidFill>
                  <a:srgbClr val="F16C24"/>
                </a:solidFill>
              </a:rPr>
              <a:t>)</a:t>
            </a:r>
          </a:p>
        </p:txBody>
      </p:sp>
      <p:sp>
        <p:nvSpPr>
          <p:cNvPr id="23" name="TextBox 22">
            <a:extLst>
              <a:ext uri="{FF2B5EF4-FFF2-40B4-BE49-F238E27FC236}">
                <a16:creationId xmlns:a16="http://schemas.microsoft.com/office/drawing/2014/main" id="{EE4F3854-231E-4602-B30E-B5A75B9B76D3}"/>
              </a:ext>
            </a:extLst>
          </p:cNvPr>
          <p:cNvSpPr txBox="1"/>
          <p:nvPr/>
        </p:nvSpPr>
        <p:spPr>
          <a:xfrm>
            <a:off x="15079071" y="2488196"/>
            <a:ext cx="18288000" cy="1077218"/>
          </a:xfrm>
          <a:prstGeom prst="rect">
            <a:avLst/>
          </a:prstGeom>
          <a:noFill/>
        </p:spPr>
        <p:txBody>
          <a:bodyPr wrap="square">
            <a:spAutoFit/>
          </a:bodyPr>
          <a:lstStyle/>
          <a:p>
            <a:r>
              <a:rPr lang="en-US" sz="3200" dirty="0">
                <a:solidFill>
                  <a:srgbClr val="F56C21"/>
                </a:solidFill>
                <a:latin typeface="Ebrima" panose="02000000000000000000" pitchFamily="2" charset="0"/>
                <a:ea typeface="Ebrima" panose="02000000000000000000" pitchFamily="2" charset="0"/>
                <a:cs typeface="Ebrima" panose="02000000000000000000" pitchFamily="2" charset="0"/>
              </a:rPr>
              <a:t>Human-robot interaction plays a key role in healthcare, automation, and military infrastructure, and will continue to enhance human performance in these and other areas. </a:t>
            </a:r>
            <a:endParaRPr lang="en-US" sz="3200" dirty="0"/>
          </a:p>
        </p:txBody>
      </p:sp>
      <p:sp>
        <p:nvSpPr>
          <p:cNvPr id="28" name="TextBox 27">
            <a:extLst>
              <a:ext uri="{FF2B5EF4-FFF2-40B4-BE49-F238E27FC236}">
                <a16:creationId xmlns:a16="http://schemas.microsoft.com/office/drawing/2014/main" id="{72CE9F68-90DB-4913-8222-D1B93278D8DC}"/>
              </a:ext>
            </a:extLst>
          </p:cNvPr>
          <p:cNvSpPr txBox="1"/>
          <p:nvPr/>
        </p:nvSpPr>
        <p:spPr>
          <a:xfrm>
            <a:off x="16687800" y="4040140"/>
            <a:ext cx="18288000" cy="1118255"/>
          </a:xfrm>
          <a:prstGeom prst="rect">
            <a:avLst/>
          </a:prstGeom>
          <a:noFill/>
        </p:spPr>
        <p:txBody>
          <a:bodyPr wrap="square">
            <a:spAutoFit/>
          </a:bodyPr>
          <a:lstStyle/>
          <a:p>
            <a:pPr algn="just">
              <a:lnSpc>
                <a:spcPts val="4000"/>
              </a:lnSpc>
            </a:pPr>
            <a:r>
              <a:rPr lang="en-US" sz="4000" dirty="0">
                <a:solidFill>
                  <a:srgbClr val="183562"/>
                </a:solidFill>
                <a:latin typeface="Ebrima" panose="02000000000000000000" pitchFamily="2" charset="0"/>
                <a:ea typeface="Ebrima" panose="02000000000000000000" pitchFamily="2" charset="0"/>
                <a:cs typeface="Ebrima" panose="02000000000000000000" pitchFamily="2" charset="0"/>
              </a:rPr>
              <a:t>No standard interface has yet been developed to evaluate and predict muscle fatigue and movement intent. </a:t>
            </a:r>
          </a:p>
        </p:txBody>
      </p:sp>
      <p:pic>
        <p:nvPicPr>
          <p:cNvPr id="30" name="Picture 29">
            <a:extLst>
              <a:ext uri="{FF2B5EF4-FFF2-40B4-BE49-F238E27FC236}">
                <a16:creationId xmlns:a16="http://schemas.microsoft.com/office/drawing/2014/main" id="{336CCDB3-56BA-4F73-97D8-B6C943CF0B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9836" y1="29630" x2="9836" y2="29630"/>
                      </a14:backgroundRemoval>
                    </a14:imgEffect>
                  </a14:imgLayer>
                </a14:imgProps>
              </a:ext>
            </a:extLst>
          </a:blip>
          <a:stretch>
            <a:fillRect/>
          </a:stretch>
        </p:blipFill>
        <p:spPr>
          <a:xfrm rot="5228452">
            <a:off x="24684992" y="15345714"/>
            <a:ext cx="1370041" cy="3032059"/>
          </a:xfrm>
          <a:prstGeom prst="rect">
            <a:avLst/>
          </a:prstGeom>
        </p:spPr>
      </p:pic>
      <p:pic>
        <p:nvPicPr>
          <p:cNvPr id="33" name="Picture 2" descr="Arm Icons - Download Free Vector Icons | Noun Project">
            <a:extLst>
              <a:ext uri="{FF2B5EF4-FFF2-40B4-BE49-F238E27FC236}">
                <a16:creationId xmlns:a16="http://schemas.microsoft.com/office/drawing/2014/main" id="{7AF26DF6-0530-41BC-B46D-0A596BB28A3F}"/>
              </a:ext>
            </a:extLst>
          </p:cNvPr>
          <p:cNvPicPr>
            <a:picLocks noChangeAspect="1" noChangeArrowheads="1"/>
          </p:cNvPicPr>
          <p:nvPr/>
        </p:nvPicPr>
        <p:blipFill rotWithShape="1">
          <a:blip r:embed="rId9">
            <a:duotone>
              <a:srgbClr val="ED7D31">
                <a:shade val="45000"/>
                <a:satMod val="135000"/>
              </a:srgbClr>
              <a:prstClr val="white"/>
            </a:duotone>
            <a:extLst>
              <a:ext uri="{BEBA8EAE-BF5A-486C-A8C5-ECC9F3942E4B}">
                <a14:imgProps xmlns:a14="http://schemas.microsoft.com/office/drawing/2010/main">
                  <a14:imgLayer r:embed="rId10">
                    <a14:imgEffect>
                      <a14:backgroundRemoval t="21000" b="78000" l="37500" r="92000">
                        <a14:foregroundMark x1="88500" y1="21000" x2="88500" y2="21000"/>
                      </a14:backgroundRemoval>
                    </a14:imgEffect>
                  </a14:imgLayer>
                </a14:imgProps>
              </a:ext>
              <a:ext uri="{28A0092B-C50C-407E-A947-70E740481C1C}">
                <a14:useLocalDpi xmlns:a14="http://schemas.microsoft.com/office/drawing/2010/main" val="0"/>
              </a:ext>
            </a:extLst>
          </a:blip>
          <a:srcRect l="30978" t="14994" r="816" b="14569"/>
          <a:stretch/>
        </p:blipFill>
        <p:spPr bwMode="auto">
          <a:xfrm rot="16775243" flipV="1">
            <a:off x="20800070" y="11936498"/>
            <a:ext cx="2922950" cy="301858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2FB410D-2F15-41CB-B8B1-DF9A4D875690}"/>
              </a:ext>
            </a:extLst>
          </p:cNvPr>
          <p:cNvSpPr/>
          <p:nvPr/>
        </p:nvSpPr>
        <p:spPr>
          <a:xfrm>
            <a:off x="21341554" y="11755026"/>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Human</a:t>
            </a:r>
          </a:p>
        </p:txBody>
      </p:sp>
      <p:pic>
        <p:nvPicPr>
          <p:cNvPr id="35" name="Picture 34">
            <a:extLst>
              <a:ext uri="{FF2B5EF4-FFF2-40B4-BE49-F238E27FC236}">
                <a16:creationId xmlns:a16="http://schemas.microsoft.com/office/drawing/2014/main" id="{EBEC6632-F016-4675-8F64-B182AADF1E5D}"/>
              </a:ext>
            </a:extLst>
          </p:cNvPr>
          <p:cNvPicPr>
            <a:picLocks noChangeAspect="1"/>
          </p:cNvPicPr>
          <p:nvPr/>
        </p:nvPicPr>
        <p:blipFill>
          <a:blip r:embed="rId11">
            <a:duotone>
              <a:prstClr val="black"/>
              <a:schemeClr val="accent2">
                <a:tint val="45000"/>
                <a:satMod val="400000"/>
              </a:schemeClr>
            </a:duotone>
            <a:extLst>
              <a:ext uri="{BEBA8EAE-BF5A-486C-A8C5-ECC9F3942E4B}">
                <a14:imgProps xmlns:a14="http://schemas.microsoft.com/office/drawing/2010/main">
                  <a14:imgLayer r:embed="rId12">
                    <a14:imgEffect>
                      <a14:backgroundRemoval t="7051" b="89744" l="9548" r="89950">
                        <a14:foregroundMark x1="76382" y1="11538" x2="65327" y2="10897"/>
                        <a14:foregroundMark x1="75879" y1="9615" x2="71357" y2="8333"/>
                        <a14:foregroundMark x1="74372" y1="7692" x2="72362" y2="7051"/>
                        <a14:backgroundMark x1="76884" y1="53205" x2="73869" y2="34615"/>
                      </a14:backgroundRemoval>
                    </a14:imgEffect>
                  </a14:imgLayer>
                </a14:imgProps>
              </a:ext>
            </a:extLst>
          </a:blip>
          <a:stretch>
            <a:fillRect/>
          </a:stretch>
        </p:blipFill>
        <p:spPr>
          <a:xfrm>
            <a:off x="26735008" y="12405293"/>
            <a:ext cx="3484277" cy="2731391"/>
          </a:xfrm>
          <a:prstGeom prst="rect">
            <a:avLst/>
          </a:prstGeom>
        </p:spPr>
      </p:pic>
      <p:sp>
        <p:nvSpPr>
          <p:cNvPr id="36" name="Rectangle 35">
            <a:extLst>
              <a:ext uri="{FF2B5EF4-FFF2-40B4-BE49-F238E27FC236}">
                <a16:creationId xmlns:a16="http://schemas.microsoft.com/office/drawing/2014/main" id="{15AE3B04-A75C-44C4-9114-D9F21606231E}"/>
              </a:ext>
            </a:extLst>
          </p:cNvPr>
          <p:cNvSpPr/>
          <p:nvPr/>
        </p:nvSpPr>
        <p:spPr>
          <a:xfrm>
            <a:off x="28016069" y="11755026"/>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Robot</a:t>
            </a:r>
          </a:p>
        </p:txBody>
      </p:sp>
      <p:sp>
        <p:nvSpPr>
          <p:cNvPr id="37" name="Rectangle 36">
            <a:extLst>
              <a:ext uri="{FF2B5EF4-FFF2-40B4-BE49-F238E27FC236}">
                <a16:creationId xmlns:a16="http://schemas.microsoft.com/office/drawing/2014/main" id="{EDB610B9-40A0-4B53-B163-E722D9589936}"/>
              </a:ext>
            </a:extLst>
          </p:cNvPr>
          <p:cNvSpPr/>
          <p:nvPr/>
        </p:nvSpPr>
        <p:spPr>
          <a:xfrm>
            <a:off x="22884288" y="17552256"/>
            <a:ext cx="5131781" cy="51487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Sleeve-like wearable sEMG Interface</a:t>
            </a:r>
          </a:p>
        </p:txBody>
      </p:sp>
      <p:grpSp>
        <p:nvGrpSpPr>
          <p:cNvPr id="9" name="Group 8">
            <a:extLst>
              <a:ext uri="{FF2B5EF4-FFF2-40B4-BE49-F238E27FC236}">
                <a16:creationId xmlns:a16="http://schemas.microsoft.com/office/drawing/2014/main" id="{F4BF47BF-D524-4D59-82ED-15DC49538556}"/>
              </a:ext>
            </a:extLst>
          </p:cNvPr>
          <p:cNvGrpSpPr/>
          <p:nvPr/>
        </p:nvGrpSpPr>
        <p:grpSpPr>
          <a:xfrm>
            <a:off x="20859261" y="12190768"/>
            <a:ext cx="5405022" cy="5040406"/>
            <a:chOff x="18683165" y="11940995"/>
            <a:chExt cx="5405022" cy="5040406"/>
          </a:xfrm>
        </p:grpSpPr>
        <p:sp>
          <p:nvSpPr>
            <p:cNvPr id="4" name="Arrow: Circular 3">
              <a:extLst>
                <a:ext uri="{FF2B5EF4-FFF2-40B4-BE49-F238E27FC236}">
                  <a16:creationId xmlns:a16="http://schemas.microsoft.com/office/drawing/2014/main" id="{32F80A83-3C83-4FFB-AB3E-F80796530D04}"/>
                </a:ext>
              </a:extLst>
            </p:cNvPr>
            <p:cNvSpPr/>
            <p:nvPr/>
          </p:nvSpPr>
          <p:spPr>
            <a:xfrm rot="16735157" flipH="1">
              <a:off x="18865473" y="11758687"/>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AA22413-D519-4D34-B77E-E99E2467FD14}"/>
                </a:ext>
              </a:extLst>
            </p:cNvPr>
            <p:cNvSpPr txBox="1"/>
            <p:nvPr/>
          </p:nvSpPr>
          <p:spPr>
            <a:xfrm rot="3156859">
              <a:off x="19272886" y="15317057"/>
              <a:ext cx="1453658" cy="278977"/>
            </a:xfrm>
            <a:prstGeom prst="rect">
              <a:avLst/>
            </a:prstGeom>
            <a:noFill/>
          </p:spPr>
          <p:txBody>
            <a:bodyPr wrap="square">
              <a:prstTxWarp prst="textArchDown">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8" name="Group 7">
            <a:extLst>
              <a:ext uri="{FF2B5EF4-FFF2-40B4-BE49-F238E27FC236}">
                <a16:creationId xmlns:a16="http://schemas.microsoft.com/office/drawing/2014/main" id="{9D432B81-00B4-4CC9-889A-15DDC9C2EF46}"/>
              </a:ext>
            </a:extLst>
          </p:cNvPr>
          <p:cNvGrpSpPr/>
          <p:nvPr/>
        </p:nvGrpSpPr>
        <p:grpSpPr>
          <a:xfrm rot="15473799">
            <a:off x="24046488" y="12452896"/>
            <a:ext cx="5405022" cy="5040406"/>
            <a:chOff x="26932792" y="12661939"/>
            <a:chExt cx="5405022" cy="5040406"/>
          </a:xfrm>
        </p:grpSpPr>
        <p:sp>
          <p:nvSpPr>
            <p:cNvPr id="53" name="Arrow: Circular 52">
              <a:extLst>
                <a:ext uri="{FF2B5EF4-FFF2-40B4-BE49-F238E27FC236}">
                  <a16:creationId xmlns:a16="http://schemas.microsoft.com/office/drawing/2014/main" id="{1E9C0BB3-9363-4D8D-A980-458AFFF589D1}"/>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AD5DB9C3-84E9-4B27-8ABF-5D732B8EEF19}"/>
                </a:ext>
              </a:extLst>
            </p:cNvPr>
            <p:cNvSpPr txBox="1"/>
            <p:nvPr/>
          </p:nvSpPr>
          <p:spPr>
            <a:xfrm rot="3156859">
              <a:off x="27473219" y="16052576"/>
              <a:ext cx="1453658" cy="278977"/>
            </a:xfrm>
            <a:prstGeom prst="rect">
              <a:avLst/>
            </a:prstGeom>
            <a:noFill/>
          </p:spPr>
          <p:txBody>
            <a:bodyPr wrap="square">
              <a:prstTxWarp prst="textArchDown">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58" name="Group 57">
            <a:extLst>
              <a:ext uri="{FF2B5EF4-FFF2-40B4-BE49-F238E27FC236}">
                <a16:creationId xmlns:a16="http://schemas.microsoft.com/office/drawing/2014/main" id="{62AE7727-3712-422B-8761-D6DADD6F3AF0}"/>
              </a:ext>
            </a:extLst>
          </p:cNvPr>
          <p:cNvGrpSpPr/>
          <p:nvPr/>
        </p:nvGrpSpPr>
        <p:grpSpPr>
          <a:xfrm rot="7781158">
            <a:off x="22681587" y="11152524"/>
            <a:ext cx="5405022" cy="5040406"/>
            <a:chOff x="26932792" y="12661939"/>
            <a:chExt cx="5405022" cy="5040406"/>
          </a:xfrm>
        </p:grpSpPr>
        <p:sp>
          <p:nvSpPr>
            <p:cNvPr id="59" name="Arrow: Circular 58">
              <a:extLst>
                <a:ext uri="{FF2B5EF4-FFF2-40B4-BE49-F238E27FC236}">
                  <a16:creationId xmlns:a16="http://schemas.microsoft.com/office/drawing/2014/main" id="{5D82AA9A-64EA-4B95-9663-CCF51CF2ECBA}"/>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3E667E9E-6EA5-4925-BC26-8A50B4277665}"/>
                </a:ext>
              </a:extLst>
            </p:cNvPr>
            <p:cNvSpPr txBox="1"/>
            <p:nvPr/>
          </p:nvSpPr>
          <p:spPr>
            <a:xfrm rot="13818842">
              <a:off x="27546519" y="15991751"/>
              <a:ext cx="1453658" cy="278977"/>
            </a:xfrm>
            <a:prstGeom prst="rect">
              <a:avLst/>
            </a:prstGeom>
            <a:noFill/>
          </p:spPr>
          <p:txBody>
            <a:bodyPr wrap="square">
              <a:prstTxWarp prst="textArchUp">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FORCES</a:t>
              </a:r>
            </a:p>
          </p:txBody>
        </p:sp>
      </p:grpSp>
      <p:pic>
        <p:nvPicPr>
          <p:cNvPr id="3074" name="Picture 2" descr="Forearm Vector SVG Icon - PNG Repo Free PNG Icons">
            <a:extLst>
              <a:ext uri="{FF2B5EF4-FFF2-40B4-BE49-F238E27FC236}">
                <a16:creationId xmlns:a16="http://schemas.microsoft.com/office/drawing/2014/main" id="{6F892447-EA86-4CFE-90F6-E00EEF3E100C}"/>
              </a:ext>
            </a:extLst>
          </p:cNvPr>
          <p:cNvPicPr>
            <a:picLocks noChangeAspect="1" noChangeArrowheads="1"/>
          </p:cNvPicPr>
          <p:nvPr/>
        </p:nvPicPr>
        <p:blipFill>
          <a:blip r:embed="rId1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70333" y="3999572"/>
            <a:ext cx="4755533" cy="47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93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BioRender | Life Science Icons">
            <a:extLst>
              <a:ext uri="{FF2B5EF4-FFF2-40B4-BE49-F238E27FC236}">
                <a16:creationId xmlns:a16="http://schemas.microsoft.com/office/drawing/2014/main" id="{C5F552FF-F7F3-4E73-BC4B-1DF3D6EAFB6B}"/>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rot="10519075">
            <a:off x="18565817" y="14454211"/>
            <a:ext cx="1087970" cy="11869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B591EC6-3506-40AD-8FDA-16BCA9E9D4E0}"/>
              </a:ext>
            </a:extLst>
          </p:cNvPr>
          <p:cNvGrpSpPr/>
          <p:nvPr/>
        </p:nvGrpSpPr>
        <p:grpSpPr>
          <a:xfrm>
            <a:off x="16424030" y="10640121"/>
            <a:ext cx="4302369" cy="5514279"/>
            <a:chOff x="13872586" y="10640121"/>
            <a:chExt cx="6853814" cy="5514279"/>
          </a:xfrm>
        </p:grpSpPr>
        <p:pic>
          <p:nvPicPr>
            <p:cNvPr id="2050" name="Picture 2" descr="Arm, five, hand, high, palm, raise, raised icon - Download on Iconfinder">
              <a:extLst>
                <a:ext uri="{FF2B5EF4-FFF2-40B4-BE49-F238E27FC236}">
                  <a16:creationId xmlns:a16="http://schemas.microsoft.com/office/drawing/2014/main" id="{BB93B2F4-9972-4188-9AD4-7CE009D45351}"/>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49600" y="11277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6DFECC-9B5C-424B-A6D0-294834A8C460}"/>
                </a:ext>
              </a:extLst>
            </p:cNvPr>
            <p:cNvSpPr/>
            <p:nvPr/>
          </p:nvSpPr>
          <p:spPr>
            <a:xfrm rot="256343">
              <a:off x="17027437" y="10640121"/>
              <a:ext cx="3692769" cy="1637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B62B74-D374-40CB-AE11-8B3CA610EBAB}"/>
                </a:ext>
              </a:extLst>
            </p:cNvPr>
            <p:cNvSpPr/>
            <p:nvPr/>
          </p:nvSpPr>
          <p:spPr>
            <a:xfrm rot="20284001">
              <a:off x="13872586" y="12460702"/>
              <a:ext cx="369276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2" name="Picture 4" descr="BioRender | Life Science Icons">
            <a:extLst>
              <a:ext uri="{FF2B5EF4-FFF2-40B4-BE49-F238E27FC236}">
                <a16:creationId xmlns:a16="http://schemas.microsoft.com/office/drawing/2014/main" id="{094C0B1D-2225-4D17-B216-E283AD8E12D1}"/>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19196719" y="14161900"/>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BioRender | Life Science Icons">
            <a:extLst>
              <a:ext uri="{FF2B5EF4-FFF2-40B4-BE49-F238E27FC236}">
                <a16:creationId xmlns:a16="http://schemas.microsoft.com/office/drawing/2014/main" id="{24796F31-D3F8-43D6-ACE5-B71672705672}"/>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18719344" y="12932050"/>
            <a:ext cx="852101" cy="92963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AAE1737-2C68-4214-BB25-D1AE6A572FD3}"/>
              </a:ext>
            </a:extLst>
          </p:cNvPr>
          <p:cNvGrpSpPr/>
          <p:nvPr/>
        </p:nvGrpSpPr>
        <p:grpSpPr>
          <a:xfrm>
            <a:off x="3560872" y="6858000"/>
            <a:ext cx="12192000" cy="13615127"/>
            <a:chOff x="3560872" y="6858000"/>
            <a:chExt cx="12192000" cy="13615127"/>
          </a:xfrm>
        </p:grpSpPr>
        <p:pic>
          <p:nvPicPr>
            <p:cNvPr id="4" name="Picture 2" descr="Robo-Glove &amp;amp; NASA Technology Licensing Opportunities - YouTube">
              <a:extLst>
                <a:ext uri="{FF2B5EF4-FFF2-40B4-BE49-F238E27FC236}">
                  <a16:creationId xmlns:a16="http://schemas.microsoft.com/office/drawing/2014/main" id="{44C558EA-E312-4BEB-8C66-C5BA04E92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872" y="13615127"/>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5 Mind-Blowing Facts About Spacewalks - YouTube">
              <a:extLst>
                <a:ext uri="{FF2B5EF4-FFF2-40B4-BE49-F238E27FC236}">
                  <a16:creationId xmlns:a16="http://schemas.microsoft.com/office/drawing/2014/main" id="{F15DCDD1-FB44-497E-8D6B-0D8F8AB177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0872" y="685800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C31EB719-9050-4BBA-AD46-4A1481F5FB7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24" b="89881" l="5659" r="96475">
                        <a14:foregroundMark x1="11317" y1="47024" x2="5844" y2="47619"/>
                        <a14:foregroundMark x1="90353" y1="48810" x2="93878" y2="47024"/>
                        <a14:foregroundMark x1="96197" y1="41667" x2="96475" y2="38095"/>
                      </a14:backgroundRemoval>
                    </a14:imgEffect>
                  </a14:imgLayer>
                </a14:imgProps>
              </a:ext>
            </a:extLst>
          </a:blip>
          <a:stretch>
            <a:fillRect/>
          </a:stretch>
        </p:blipFill>
        <p:spPr>
          <a:xfrm>
            <a:off x="20780303" y="6549667"/>
            <a:ext cx="10269383" cy="3200847"/>
          </a:xfrm>
          <a:prstGeom prst="rect">
            <a:avLst/>
          </a:prstGeom>
        </p:spPr>
      </p:pic>
      <p:pic>
        <p:nvPicPr>
          <p:cNvPr id="8" name="Picture 7">
            <a:extLst>
              <a:ext uri="{FF2B5EF4-FFF2-40B4-BE49-F238E27FC236}">
                <a16:creationId xmlns:a16="http://schemas.microsoft.com/office/drawing/2014/main" id="{0E7DE68F-67C9-4DCD-BD56-CB492A7526B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246" b="88406" l="1250" r="97422">
                        <a14:foregroundMark x1="10234" y1="43478" x2="1250" y2="43478"/>
                        <a14:foregroundMark x1="60391" y1="44928" x2="97188" y2="45652"/>
                        <a14:foregroundMark x1="58984" y1="43478" x2="58594" y2="43478"/>
                        <a14:foregroundMark x1="50625" y1="44928" x2="50625" y2="44928"/>
                        <a14:foregroundMark x1="46719" y1="44928" x2="46719" y2="44928"/>
                        <a14:foregroundMark x1="43359" y1="44928" x2="43359" y2="44928"/>
                        <a14:foregroundMark x1="48359" y1="45652" x2="48359" y2="45652"/>
                        <a14:foregroundMark x1="52109" y1="45652" x2="52109" y2="45652"/>
                        <a14:foregroundMark x1="49219" y1="44928" x2="49219" y2="44928"/>
                        <a14:foregroundMark x1="23828" y1="73188" x2="23828" y2="73188"/>
                        <a14:foregroundMark x1="25391" y1="7971" x2="25391" y2="7971"/>
                        <a14:foregroundMark x1="23750" y1="10145" x2="23750" y2="10145"/>
                        <a14:foregroundMark x1="78750" y1="66667" x2="78750" y2="66667"/>
                        <a14:foregroundMark x1="77109" y1="64493" x2="77109" y2="64493"/>
                        <a14:foregroundMark x1="97422" y1="21014" x2="97422" y2="21014"/>
                      </a14:backgroundRemoval>
                    </a14:imgEffect>
                  </a14:imgLayer>
                </a14:imgProps>
              </a:ext>
            </a:extLst>
          </a:blip>
          <a:stretch>
            <a:fillRect/>
          </a:stretch>
        </p:blipFill>
        <p:spPr>
          <a:xfrm>
            <a:off x="21259022" y="11617417"/>
            <a:ext cx="9487678" cy="1806102"/>
          </a:xfrm>
          <a:prstGeom prst="rect">
            <a:avLst/>
          </a:prstGeom>
        </p:spPr>
      </p:pic>
      <p:pic>
        <p:nvPicPr>
          <p:cNvPr id="12" name="Picture 11">
            <a:extLst>
              <a:ext uri="{FF2B5EF4-FFF2-40B4-BE49-F238E27FC236}">
                <a16:creationId xmlns:a16="http://schemas.microsoft.com/office/drawing/2014/main" id="{14F03710-0751-49F0-A33C-CADB48CA6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7182" y="16404287"/>
            <a:ext cx="8040222" cy="5229955"/>
          </a:xfrm>
          <a:prstGeom prst="rect">
            <a:avLst/>
          </a:prstGeom>
        </p:spPr>
      </p:pic>
      <p:pic>
        <p:nvPicPr>
          <p:cNvPr id="22" name="Picture 21">
            <a:extLst>
              <a:ext uri="{FF2B5EF4-FFF2-40B4-BE49-F238E27FC236}">
                <a16:creationId xmlns:a16="http://schemas.microsoft.com/office/drawing/2014/main" id="{5419CD43-2769-4A67-A743-9757AD5732D4}"/>
              </a:ext>
            </a:extLst>
          </p:cNvPr>
          <p:cNvPicPr>
            <a:picLocks noChangeAspect="1"/>
          </p:cNvPicPr>
          <p:nvPr/>
        </p:nvPicPr>
        <p:blipFill rotWithShape="1">
          <a:blip r:embed="rId13"/>
          <a:srcRect t="16092"/>
          <a:stretch/>
        </p:blipFill>
        <p:spPr>
          <a:xfrm>
            <a:off x="20780303" y="971128"/>
            <a:ext cx="10269383" cy="5578539"/>
          </a:xfrm>
          <a:prstGeom prst="rect">
            <a:avLst/>
          </a:prstGeom>
        </p:spPr>
      </p:pic>
    </p:spTree>
    <p:extLst>
      <p:ext uri="{BB962C8B-B14F-4D97-AF65-F5344CB8AC3E}">
        <p14:creationId xmlns:p14="http://schemas.microsoft.com/office/powerpoint/2010/main" val="296018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BioRender | Life Science Icons">
            <a:extLst>
              <a:ext uri="{FF2B5EF4-FFF2-40B4-BE49-F238E27FC236}">
                <a16:creationId xmlns:a16="http://schemas.microsoft.com/office/drawing/2014/main" id="{FB6DDABC-2F48-4D5B-89CE-A779CA852024}"/>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4032585" y="6235489"/>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orearm Vector SVG Icon - PNG Repo Free PNG Icons">
            <a:extLst>
              <a:ext uri="{FF2B5EF4-FFF2-40B4-BE49-F238E27FC236}">
                <a16:creationId xmlns:a16="http://schemas.microsoft.com/office/drawing/2014/main" id="{7154B08A-C627-4E20-B95F-5F1E26F2C85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923556" flipV="1">
            <a:off x="21177571" y="2581721"/>
            <a:ext cx="7028551" cy="70285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4F6DCEC-89DD-4EEA-BD1C-D8EB7A04CCB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35" b="98403" l="9659" r="89915">
                        <a14:foregroundMark x1="61506" y1="83387" x2="26420" y2="83919"/>
                        <a14:foregroundMark x1="54119" y1="93610" x2="34375" y2="94995"/>
                        <a14:foregroundMark x1="30256" y1="80192" x2="30256" y2="80192"/>
                        <a14:foregroundMark x1="58239" y1="79340" x2="58239" y2="79340"/>
                        <a14:foregroundMark x1="59659" y1="79020" x2="59659" y2="79020"/>
                        <a14:foregroundMark x1="57102" y1="77636" x2="57102" y2="77636"/>
                        <a14:foregroundMark x1="59659" y1="77210" x2="59659" y2="77210"/>
                        <a14:foregroundMark x1="59659" y1="77210" x2="63778" y2="87007"/>
                        <a14:foregroundMark x1="63494" y1="88285" x2="63494" y2="88285"/>
                        <a14:foregroundMark x1="60369" y1="76358" x2="60369" y2="76358"/>
                        <a14:foregroundMark x1="58949" y1="75825" x2="58949" y2="75825"/>
                        <a14:foregroundMark x1="61231" y1="81295" x2="60653" y2="80298"/>
                        <a14:foregroundMark x1="55540" y1="98509" x2="40483" y2="98296"/>
                        <a14:foregroundMark x1="62884" y1="84416" x2="63494" y2="86155"/>
                        <a14:foregroundMark x1="64063" y1="87753" x2="63778" y2="88818"/>
                        <a14:foregroundMark x1="60653" y1="77955" x2="63352" y2="84345"/>
                        <a14:foregroundMark x1="63657" y1="7348" x2="61932" y2="7135"/>
                        <a14:foregroundMark x1="74006" y1="8626" x2="63657" y2="7348"/>
                        <a14:backgroundMark x1="62293" y1="77578" x2="62216" y2="77210"/>
                        <a14:backgroundMark x1="67330" y1="27370" x2="67330" y2="27370"/>
                        <a14:backgroundMark x1="65483" y1="27157" x2="65483" y2="27157"/>
                        <a14:backgroundMark x1="61932" y1="7348" x2="61932" y2="7348"/>
                        <a14:backgroundMark x1="62358" y1="7135" x2="62358" y2="7135"/>
                        <a14:backgroundMark x1="62358" y1="6922" x2="62358" y2="6922"/>
                        <a14:backgroundMark x1="61648" y1="7135" x2="62074" y2="7029"/>
                      </a14:backgroundRemoval>
                    </a14:imgEffect>
                  </a14:imgLayer>
                </a14:imgProps>
              </a:ext>
              <a:ext uri="{28A0092B-C50C-407E-A947-70E740481C1C}">
                <a14:useLocalDpi xmlns:a14="http://schemas.microsoft.com/office/drawing/2010/main" val="0"/>
              </a:ext>
            </a:extLst>
          </a:blip>
          <a:srcRect/>
          <a:stretch>
            <a:fillRect/>
          </a:stretch>
        </p:blipFill>
        <p:spPr bwMode="auto">
          <a:xfrm>
            <a:off x="23643772" y="10366260"/>
            <a:ext cx="6705600" cy="8943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ur Lab - Ergonomics Lab - CCHSA - University of Saskatchewan">
            <a:extLst>
              <a:ext uri="{FF2B5EF4-FFF2-40B4-BE49-F238E27FC236}">
                <a16:creationId xmlns:a16="http://schemas.microsoft.com/office/drawing/2014/main" id="{FAD3139F-5014-4026-BCF6-D03222CFDF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7747" y1="61000" x2="62003" y2="61500"/>
                        <a14:foregroundMark x1="62003" y1="61500" x2="61708" y2="61750"/>
                        <a14:foregroundMark x1="64065" y1="61250" x2="64065" y2="61250"/>
                        <a14:foregroundMark x1="63328" y1="61250" x2="63328" y2="61250"/>
                        <a14:foregroundMark x1="63181" y1="61250" x2="63181" y2="61250"/>
                        <a14:foregroundMark x1="64801" y1="60500" x2="59968" y2="60500"/>
                        <a14:backgroundMark x1="28571" y1="47000" x2="34021" y2="37500"/>
                        <a14:backgroundMark x1="34021" y1="37500" x2="35493" y2="31000"/>
                        <a14:backgroundMark x1="65979" y1="52750" x2="59199" y2="56913"/>
                        <a14:backgroundMark x1="58187" y1="57000" x2="57437" y2="57000"/>
                        <a14:backgroundMark x1="57879" y1="56250" x2="60530" y2="50750"/>
                        <a14:backgroundMark x1="64079" y1="58576" x2="80118" y2="51000"/>
                        <a14:backgroundMark x1="58802" y1="58642" x2="55523" y2="57500"/>
                        <a14:backgroundMark x1="55965" y1="79500" x2="54786" y2="78500"/>
                        <a14:backgroundMark x1="27982" y1="83000" x2="21944" y2="61750"/>
                        <a14:backgroundMark x1="26804" y1="58000" x2="26804" y2="58000"/>
                        <a14:backgroundMark x1="26804" y1="59000" x2="26804" y2="59000"/>
                        <a14:backgroundMark x1="26804" y1="58000" x2="26804" y2="58000"/>
                        <a14:backgroundMark x1="27541" y1="57750" x2="27541" y2="57750"/>
                        <a14:backgroundMark x1="29750" y1="69750" x2="29750" y2="69750"/>
                        <a14:backgroundMark x1="59205" y1="59250" x2="54934" y2="59000"/>
                        <a14:backgroundMark x1="60088" y1="59000" x2="60530" y2="59000"/>
                        <a14:backgroundMark x1="60383" y1="60000" x2="60383" y2="60000"/>
                      </a14:backgroundRemoval>
                    </a14:imgEffect>
                  </a14:imgLayer>
                </a14:imgProps>
              </a:ext>
              <a:ext uri="{28A0092B-C50C-407E-A947-70E740481C1C}">
                <a14:useLocalDpi xmlns:a14="http://schemas.microsoft.com/office/drawing/2010/main" val="0"/>
              </a:ext>
            </a:extLst>
          </a:blip>
          <a:srcRect/>
          <a:stretch>
            <a:fillRect/>
          </a:stretch>
        </p:blipFill>
        <p:spPr bwMode="auto">
          <a:xfrm>
            <a:off x="8043864" y="11017362"/>
            <a:ext cx="14077152" cy="82928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70CC32-5470-4E06-8705-456DC394D3E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125" b="97125" l="10000" r="90000">
                        <a14:foregroundMark x1="75250" y1="97125" x2="70500" y2="95875"/>
                        <a14:backgroundMark x1="41000" y1="15875" x2="19250" y2="43375"/>
                        <a14:backgroundMark x1="50750" y1="20625" x2="35000" y2="45375"/>
                        <a14:backgroundMark x1="51500" y1="21875" x2="44375" y2="12500"/>
                        <a14:backgroundMark x1="44375" y1="12500" x2="34000" y2="6125"/>
                        <a14:backgroundMark x1="43000" y1="9125" x2="34500" y2="6125"/>
                        <a14:backgroundMark x1="51250" y1="7875" x2="33500" y2="2375"/>
                      </a14:backgroundRemoval>
                    </a14:imgEffect>
                  </a14:imgLayer>
                </a14:imgProps>
              </a:ext>
              <a:ext uri="{28A0092B-C50C-407E-A947-70E740481C1C}">
                <a14:useLocalDpi xmlns:a14="http://schemas.microsoft.com/office/drawing/2010/main" val="0"/>
              </a:ext>
            </a:extLst>
          </a:blip>
          <a:srcRect/>
          <a:stretch>
            <a:fillRect/>
          </a:stretch>
        </p:blipFill>
        <p:spPr bwMode="auto">
          <a:xfrm rot="1945345">
            <a:off x="2579255" y="5296089"/>
            <a:ext cx="5785094" cy="57850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B514F16E-8D79-45BB-89B1-49601D8575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70533" y1="64933" x2="66267" y2="67200"/>
                        <a14:foregroundMark x1="82133" y1="62533" x2="77867" y2="72000"/>
                        <a14:foregroundMark x1="79600" y1="58267" x2="70000" y2="68133"/>
                        <a14:foregroundMark x1="81867" y1="57333" x2="82933" y2="68267"/>
                        <a14:foregroundMark x1="83867" y1="53733" x2="84133" y2="50267"/>
                        <a14:foregroundMark x1="84133" y1="58000" x2="82800" y2="69733"/>
                        <a14:foregroundMark x1="83333" y1="60000" x2="85067" y2="53067"/>
                        <a14:foregroundMark x1="51733" y1="56933" x2="52000" y2="52533"/>
                        <a14:backgroundMark x1="37200" y1="31600" x2="29600" y2="40333"/>
                        <a14:backgroundMark x1="29600" y1="40333" x2="14467" y2="30667"/>
                        <a14:backgroundMark x1="14467" y1="30667" x2="17733" y2="11067"/>
                        <a14:backgroundMark x1="17733" y1="11067" x2="19467" y2="10933"/>
                        <a14:backgroundMark x1="46267" y1="29200" x2="48800" y2="37600"/>
                        <a14:backgroundMark x1="50267" y1="32800" x2="50267" y2="37200"/>
                        <a14:backgroundMark x1="50000" y1="34000" x2="50000" y2="37200"/>
                      </a14:backgroundRemoval>
                    </a14:imgEffect>
                  </a14:imgLayer>
                </a14:imgProps>
              </a:ext>
              <a:ext uri="{28A0092B-C50C-407E-A947-70E740481C1C}">
                <a14:useLocalDpi xmlns:a14="http://schemas.microsoft.com/office/drawing/2010/main" val="0"/>
              </a:ext>
            </a:extLst>
          </a:blip>
          <a:srcRect/>
          <a:stretch>
            <a:fillRect/>
          </a:stretch>
        </p:blipFill>
        <p:spPr bwMode="auto">
          <a:xfrm>
            <a:off x="10042902" y="8647000"/>
            <a:ext cx="3692664" cy="369266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MPX12DP">
            <a:extLst>
              <a:ext uri="{FF2B5EF4-FFF2-40B4-BE49-F238E27FC236}">
                <a16:creationId xmlns:a16="http://schemas.microsoft.com/office/drawing/2014/main" id="{AC5BB507-F8D4-4F53-A32F-DFD996EA573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6875" l="10000" r="94219">
                        <a14:foregroundMark x1="70938" y1="92656" x2="70938" y2="92656"/>
                        <a14:foregroundMark x1="94219" y1="71719" x2="94219" y2="71719"/>
                        <a14:foregroundMark x1="72031" y1="96875" x2="72031" y2="96875"/>
                      </a14:backgroundRemoval>
                    </a14:imgEffect>
                  </a14:imgLayer>
                </a14:imgProps>
              </a:ext>
              <a:ext uri="{28A0092B-C50C-407E-A947-70E740481C1C}">
                <a14:useLocalDpi xmlns:a14="http://schemas.microsoft.com/office/drawing/2010/main" val="0"/>
              </a:ext>
            </a:extLst>
          </a:blip>
          <a:srcRect/>
          <a:stretch>
            <a:fillRect/>
          </a:stretch>
        </p:blipFill>
        <p:spPr bwMode="auto">
          <a:xfrm rot="13848095">
            <a:off x="7759717" y="9581852"/>
            <a:ext cx="2871019" cy="287101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38FA6A9-7DF2-4C3B-A455-012173B7B4D4}"/>
              </a:ext>
            </a:extLst>
          </p:cNvPr>
          <p:cNvSpPr/>
          <p:nvPr/>
        </p:nvSpPr>
        <p:spPr>
          <a:xfrm>
            <a:off x="9717389" y="8997642"/>
            <a:ext cx="2418735" cy="2175725"/>
          </a:xfrm>
          <a:custGeom>
            <a:avLst/>
            <a:gdLst>
              <a:gd name="connsiteX0" fmla="*/ 2418735 w 2418735"/>
              <a:gd name="connsiteY0" fmla="*/ 2302407 h 2302407"/>
              <a:gd name="connsiteX1" fmla="*/ 1622322 w 2418735"/>
              <a:gd name="connsiteY1" fmla="*/ 1800962 h 2302407"/>
              <a:gd name="connsiteX2" fmla="*/ 1091380 w 2418735"/>
              <a:gd name="connsiteY2" fmla="*/ 886562 h 2302407"/>
              <a:gd name="connsiteX3" fmla="*/ 530942 w 2418735"/>
              <a:gd name="connsiteY3" fmla="*/ 1659 h 2302407"/>
              <a:gd name="connsiteX4" fmla="*/ 0 w 2418735"/>
              <a:gd name="connsiteY4" fmla="*/ 709581 h 2302407"/>
              <a:gd name="connsiteX0" fmla="*/ 2418735 w 2418735"/>
              <a:gd name="connsiteY0" fmla="*/ 2302407 h 2304181"/>
              <a:gd name="connsiteX1" fmla="*/ 1622322 w 2418735"/>
              <a:gd name="connsiteY1" fmla="*/ 1800962 h 2304181"/>
              <a:gd name="connsiteX2" fmla="*/ 1091380 w 2418735"/>
              <a:gd name="connsiteY2" fmla="*/ 886562 h 2304181"/>
              <a:gd name="connsiteX3" fmla="*/ 530942 w 2418735"/>
              <a:gd name="connsiteY3" fmla="*/ 1659 h 2304181"/>
              <a:gd name="connsiteX4" fmla="*/ 0 w 2418735"/>
              <a:gd name="connsiteY4" fmla="*/ 709581 h 2304181"/>
              <a:gd name="connsiteX0" fmla="*/ 2418735 w 2418735"/>
              <a:gd name="connsiteY0" fmla="*/ 2157627 h 2160480"/>
              <a:gd name="connsiteX1" fmla="*/ 1622322 w 2418735"/>
              <a:gd name="connsiteY1" fmla="*/ 1800962 h 2160480"/>
              <a:gd name="connsiteX2" fmla="*/ 1091380 w 2418735"/>
              <a:gd name="connsiteY2" fmla="*/ 886562 h 2160480"/>
              <a:gd name="connsiteX3" fmla="*/ 530942 w 2418735"/>
              <a:gd name="connsiteY3" fmla="*/ 1659 h 2160480"/>
              <a:gd name="connsiteX4" fmla="*/ 0 w 2418735"/>
              <a:gd name="connsiteY4" fmla="*/ 709581 h 2160480"/>
              <a:gd name="connsiteX0" fmla="*/ 2418735 w 2418735"/>
              <a:gd name="connsiteY0" fmla="*/ 2157627 h 2175725"/>
              <a:gd name="connsiteX1" fmla="*/ 1622322 w 2418735"/>
              <a:gd name="connsiteY1" fmla="*/ 1999082 h 2175725"/>
              <a:gd name="connsiteX2" fmla="*/ 1091380 w 2418735"/>
              <a:gd name="connsiteY2" fmla="*/ 886562 h 2175725"/>
              <a:gd name="connsiteX3" fmla="*/ 530942 w 2418735"/>
              <a:gd name="connsiteY3" fmla="*/ 1659 h 2175725"/>
              <a:gd name="connsiteX4" fmla="*/ 0 w 2418735"/>
              <a:gd name="connsiteY4" fmla="*/ 709581 h 217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735" h="2175725">
                <a:moveTo>
                  <a:pt x="2418735" y="2157627"/>
                </a:moveTo>
                <a:cubicBezTo>
                  <a:pt x="2123521" y="2184911"/>
                  <a:pt x="1843548" y="2210926"/>
                  <a:pt x="1622322" y="1999082"/>
                </a:cubicBezTo>
                <a:cubicBezTo>
                  <a:pt x="1401096" y="1787238"/>
                  <a:pt x="1273277" y="1219466"/>
                  <a:pt x="1091380" y="886562"/>
                </a:cubicBezTo>
                <a:cubicBezTo>
                  <a:pt x="909483" y="553658"/>
                  <a:pt x="712839" y="31156"/>
                  <a:pt x="530942" y="1659"/>
                </a:cubicBezTo>
                <a:cubicBezTo>
                  <a:pt x="349045" y="-27838"/>
                  <a:pt x="174522" y="340871"/>
                  <a:pt x="0" y="709581"/>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F59DC3-0717-4D8C-8027-33AFBA356259}"/>
              </a:ext>
            </a:extLst>
          </p:cNvPr>
          <p:cNvSpPr/>
          <p:nvPr/>
        </p:nvSpPr>
        <p:spPr>
          <a:xfrm>
            <a:off x="5503929" y="6676677"/>
            <a:ext cx="3345103" cy="2850781"/>
          </a:xfrm>
          <a:custGeom>
            <a:avLst/>
            <a:gdLst>
              <a:gd name="connsiteX0" fmla="*/ 3345103 w 3345103"/>
              <a:gd name="connsiteY0" fmla="*/ 2850781 h 2850781"/>
              <a:gd name="connsiteX1" fmla="*/ 2784665 w 3345103"/>
              <a:gd name="connsiteY1" fmla="*/ 1493929 h 2850781"/>
              <a:gd name="connsiteX2" fmla="*/ 1693284 w 3345103"/>
              <a:gd name="connsiteY2" fmla="*/ 107581 h 2850781"/>
              <a:gd name="connsiteX3" fmla="*/ 247942 w 3345103"/>
              <a:gd name="connsiteY3" fmla="*/ 225568 h 2850781"/>
              <a:gd name="connsiteX4" fmla="*/ 11968 w 3345103"/>
              <a:gd name="connsiteY4" fmla="*/ 1287452 h 2850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03" h="2850781">
                <a:moveTo>
                  <a:pt x="3345103" y="2850781"/>
                </a:moveTo>
                <a:cubicBezTo>
                  <a:pt x="3202535" y="2400955"/>
                  <a:pt x="3059968" y="1951129"/>
                  <a:pt x="2784665" y="1493929"/>
                </a:cubicBezTo>
                <a:cubicBezTo>
                  <a:pt x="2509362" y="1036729"/>
                  <a:pt x="2116071" y="318974"/>
                  <a:pt x="1693284" y="107581"/>
                </a:cubicBezTo>
                <a:cubicBezTo>
                  <a:pt x="1270497" y="-103813"/>
                  <a:pt x="528161" y="28923"/>
                  <a:pt x="247942" y="225568"/>
                </a:cubicBezTo>
                <a:cubicBezTo>
                  <a:pt x="-32277" y="422213"/>
                  <a:pt x="-10155" y="854832"/>
                  <a:pt x="11968" y="1287452"/>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4" name="Picture 18" descr="Electric Air Pump, AGPtEK Portable Quick-Fill Air Pump with 3 Nozzles, 110V AC/12V DC, Perfect Inflator/Deflator Pumps for Outdoor Camping, Inflatable Cushions, Air Mattress Beds, Boats, Swimming Ring">
            <a:extLst>
              <a:ext uri="{FF2B5EF4-FFF2-40B4-BE49-F238E27FC236}">
                <a16:creationId xmlns:a16="http://schemas.microsoft.com/office/drawing/2014/main" id="{1F218814-0A35-420A-9CD0-EFB056C92B88}"/>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6539" y1="76545" x2="47275" y2="60545"/>
                        <a14:foregroundMark x1="58027" y1="39455" x2="51841" y2="40545"/>
                        <a14:backgroundMark x1="43741" y1="20000" x2="16789" y2="21455"/>
                        <a14:backgroundMark x1="17673" y1="27273" x2="17673" y2="31636"/>
                        <a14:backgroundMark x1="17673" y1="33091" x2="18115" y2="33818"/>
                        <a14:backgroundMark x1="19735" y1="34364" x2="19882" y2="31091"/>
                        <a14:backgroundMark x1="36082" y1="74000" x2="9573" y2="72909"/>
                        <a14:backgroundMark x1="9573" y1="72909" x2="9131" y2="72727"/>
                      </a14:backgroundRemoval>
                    </a14:imgEffect>
                  </a14:imgLayer>
                </a14:imgProps>
              </a:ext>
              <a:ext uri="{28A0092B-C50C-407E-A947-70E740481C1C}">
                <a14:useLocalDpi xmlns:a14="http://schemas.microsoft.com/office/drawing/2010/main" val="0"/>
              </a:ext>
            </a:extLst>
          </a:blip>
          <a:srcRect/>
          <a:stretch>
            <a:fillRect/>
          </a:stretch>
        </p:blipFill>
        <p:spPr bwMode="auto">
          <a:xfrm>
            <a:off x="13598037" y="6828971"/>
            <a:ext cx="6033483" cy="488721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6CF030D-9D1F-49BE-BFB0-F32418B601EA}"/>
              </a:ext>
            </a:extLst>
          </p:cNvPr>
          <p:cNvSpPr/>
          <p:nvPr/>
        </p:nvSpPr>
        <p:spPr>
          <a:xfrm>
            <a:off x="13091886" y="8969829"/>
            <a:ext cx="1698171" cy="1886609"/>
          </a:xfrm>
          <a:custGeom>
            <a:avLst/>
            <a:gdLst>
              <a:gd name="connsiteX0" fmla="*/ 1698171 w 1698171"/>
              <a:gd name="connsiteY0" fmla="*/ 0 h 1943719"/>
              <a:gd name="connsiteX1" fmla="*/ 1262743 w 1698171"/>
              <a:gd name="connsiteY1" fmla="*/ 1016000 h 1943719"/>
              <a:gd name="connsiteX2" fmla="*/ 769257 w 1698171"/>
              <a:gd name="connsiteY2" fmla="*/ 1857828 h 1943719"/>
              <a:gd name="connsiteX3" fmla="*/ 0 w 1698171"/>
              <a:gd name="connsiteY3" fmla="*/ 1872342 h 1943719"/>
              <a:gd name="connsiteX0" fmla="*/ 1698171 w 1698171"/>
              <a:gd name="connsiteY0" fmla="*/ 0 h 1943719"/>
              <a:gd name="connsiteX1" fmla="*/ 907143 w 1698171"/>
              <a:gd name="connsiteY1" fmla="*/ 482600 h 1943719"/>
              <a:gd name="connsiteX2" fmla="*/ 769257 w 1698171"/>
              <a:gd name="connsiteY2" fmla="*/ 1857828 h 1943719"/>
              <a:gd name="connsiteX3" fmla="*/ 0 w 1698171"/>
              <a:gd name="connsiteY3" fmla="*/ 1872342 h 1943719"/>
              <a:gd name="connsiteX0" fmla="*/ 1698171 w 1698171"/>
              <a:gd name="connsiteY0" fmla="*/ 0 h 1943719"/>
              <a:gd name="connsiteX1" fmla="*/ 907143 w 1698171"/>
              <a:gd name="connsiteY1" fmla="*/ 482600 h 1943719"/>
              <a:gd name="connsiteX2" fmla="*/ 769257 w 1698171"/>
              <a:gd name="connsiteY2" fmla="*/ 1857828 h 1943719"/>
              <a:gd name="connsiteX3" fmla="*/ 0 w 1698171"/>
              <a:gd name="connsiteY3" fmla="*/ 1872342 h 1943719"/>
              <a:gd name="connsiteX0" fmla="*/ 1698171 w 1698171"/>
              <a:gd name="connsiteY0" fmla="*/ 0 h 1886609"/>
              <a:gd name="connsiteX1" fmla="*/ 907143 w 1698171"/>
              <a:gd name="connsiteY1" fmla="*/ 482600 h 1886609"/>
              <a:gd name="connsiteX2" fmla="*/ 759732 w 1698171"/>
              <a:gd name="connsiteY2" fmla="*/ 1629228 h 1886609"/>
              <a:gd name="connsiteX3" fmla="*/ 0 w 1698171"/>
              <a:gd name="connsiteY3" fmla="*/ 1872342 h 1886609"/>
            </a:gdLst>
            <a:ahLst/>
            <a:cxnLst>
              <a:cxn ang="0">
                <a:pos x="connsiteX0" y="connsiteY0"/>
              </a:cxn>
              <a:cxn ang="0">
                <a:pos x="connsiteX1" y="connsiteY1"/>
              </a:cxn>
              <a:cxn ang="0">
                <a:pos x="connsiteX2" y="connsiteY2"/>
              </a:cxn>
              <a:cxn ang="0">
                <a:pos x="connsiteX3" y="connsiteY3"/>
              </a:cxn>
            </a:cxnLst>
            <a:rect l="l" t="t" r="r" b="b"/>
            <a:pathLst>
              <a:path w="1698171" h="1886609">
                <a:moveTo>
                  <a:pt x="1698171" y="0"/>
                </a:moveTo>
                <a:cubicBezTo>
                  <a:pt x="1357841" y="134106"/>
                  <a:pt x="1063550" y="211062"/>
                  <a:pt x="907143" y="482600"/>
                </a:cubicBezTo>
                <a:cubicBezTo>
                  <a:pt x="750737" y="754138"/>
                  <a:pt x="970189" y="1486504"/>
                  <a:pt x="759732" y="1629228"/>
                </a:cubicBezTo>
                <a:cubicBezTo>
                  <a:pt x="549275" y="1771952"/>
                  <a:pt x="279400" y="1936447"/>
                  <a:pt x="0" y="1872342"/>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E293E79-BBB8-4225-BFFA-B96EAAA666F3}"/>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061" b="89796" l="69211" r="96438">
                        <a14:foregroundMark x1="96947" y1="53571" x2="97455" y2="7653"/>
                        <a14:foregroundMark x1="97455" y1="7653" x2="94571" y2="4609"/>
                        <a14:foregroundMark x1="80434" y1="3332" x2="74300" y2="8163"/>
                        <a14:foregroundMark x1="74300" y1="8163" x2="72774" y2="17857"/>
                        <a14:foregroundMark x1="80516" y1="3594" x2="73539" y2="3895"/>
                        <a14:foregroundMark x1="90205" y1="4230" x2="88041" y2="4592"/>
                        <a14:foregroundMark x1="95420" y1="5102" x2="84987" y2="5612"/>
                        <a14:backgroundMark x1="83227" y1="154" x2="79389" y2="0"/>
                        <a14:backgroundMark x1="69975" y1="5612" x2="69975" y2="1531"/>
                        <a14:backgroundMark x1="69211" y1="3061" x2="69211" y2="5612"/>
                      </a14:backgroundRemoval>
                    </a14:imgEffect>
                  </a14:imgLayer>
                </a14:imgProps>
              </a:ext>
            </a:extLst>
          </a:blip>
          <a:srcRect l="68382"/>
          <a:stretch/>
        </p:blipFill>
        <p:spPr>
          <a:xfrm>
            <a:off x="8475785" y="19310235"/>
            <a:ext cx="3120005" cy="4921365"/>
          </a:xfrm>
          <a:prstGeom prst="rect">
            <a:avLst/>
          </a:prstGeom>
        </p:spPr>
      </p:pic>
      <p:sp>
        <p:nvSpPr>
          <p:cNvPr id="10" name="Rectangle 9">
            <a:extLst>
              <a:ext uri="{FF2B5EF4-FFF2-40B4-BE49-F238E27FC236}">
                <a16:creationId xmlns:a16="http://schemas.microsoft.com/office/drawing/2014/main" id="{D52CEA5A-D420-41F8-8216-524D4768F793}"/>
              </a:ext>
            </a:extLst>
          </p:cNvPr>
          <p:cNvSpPr/>
          <p:nvPr/>
        </p:nvSpPr>
        <p:spPr>
          <a:xfrm rot="3669194">
            <a:off x="20484335" y="6449946"/>
            <a:ext cx="2441512" cy="3081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51D2C8-E5DB-45A6-A01A-E863FCD0A586}"/>
              </a:ext>
            </a:extLst>
          </p:cNvPr>
          <p:cNvSpPr/>
          <p:nvPr/>
        </p:nvSpPr>
        <p:spPr>
          <a:xfrm rot="4029922">
            <a:off x="26837911" y="3641351"/>
            <a:ext cx="2441512" cy="1791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A4BDBA-0687-4915-AEE1-A087673DCC70}"/>
              </a:ext>
            </a:extLst>
          </p:cNvPr>
          <p:cNvSpPr/>
          <p:nvPr/>
        </p:nvSpPr>
        <p:spPr>
          <a:xfrm rot="1977204">
            <a:off x="26133153" y="3115355"/>
            <a:ext cx="2441512" cy="1177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10491C-0D93-4478-BAE3-F34E4475AAE7}"/>
              </a:ext>
            </a:extLst>
          </p:cNvPr>
          <p:cNvSpPr/>
          <p:nvPr/>
        </p:nvSpPr>
        <p:spPr>
          <a:xfrm rot="6972584">
            <a:off x="25902060" y="6432681"/>
            <a:ext cx="2441512" cy="1791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4" descr="BioRender | Life Science Icons">
            <a:extLst>
              <a:ext uri="{FF2B5EF4-FFF2-40B4-BE49-F238E27FC236}">
                <a16:creationId xmlns:a16="http://schemas.microsoft.com/office/drawing/2014/main" id="{BA585845-1EBA-4F0F-A323-E0413807B1B6}"/>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3816264" y="5746345"/>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ioRender | Life Science Icons">
            <a:extLst>
              <a:ext uri="{FF2B5EF4-FFF2-40B4-BE49-F238E27FC236}">
                <a16:creationId xmlns:a16="http://schemas.microsoft.com/office/drawing/2014/main" id="{A7F56CAE-EA41-4FAE-87A5-9D7A7B7FFDBF}"/>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5555937" y="4959832"/>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BioRender | Life Science Icons">
            <a:extLst>
              <a:ext uri="{FF2B5EF4-FFF2-40B4-BE49-F238E27FC236}">
                <a16:creationId xmlns:a16="http://schemas.microsoft.com/office/drawing/2014/main" id="{40004C4D-8491-4D91-AB79-9104A2493CA3}"/>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2750209" y="6009865"/>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5A12BC5-9E71-4A3D-BF2D-FC41721FFB4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7325" b="94586" l="3550" r="96746">
                        <a14:foregroundMark x1="92604" y1="39172" x2="92604" y2="39172"/>
                        <a14:foregroundMark x1="81657" y1="7643" x2="81657" y2="7643"/>
                        <a14:foregroundMark x1="97041" y1="37261" x2="97041" y2="37261"/>
                        <a14:foregroundMark x1="21302" y1="91401" x2="21302" y2="91401"/>
                        <a14:foregroundMark x1="7101" y1="64650" x2="15976" y2="68471"/>
                        <a14:foregroundMark x1="3846" y1="64650" x2="3846" y2="64650"/>
                        <a14:foregroundMark x1="18935" y1="94586" x2="18935" y2="94586"/>
                        <a14:backgroundMark x1="84615" y1="11146" x2="84615" y2="11146"/>
                        <a14:backgroundMark x1="84024" y1="11783" x2="84024" y2="11783"/>
                        <a14:backgroundMark x1="82840" y1="13057" x2="84615" y2="11146"/>
                        <a14:backgroundMark x1="81953" y1="14013" x2="82840" y2="12739"/>
                      </a14:backgroundRemoval>
                    </a14:imgEffect>
                  </a14:imgLayer>
                </a14:imgProps>
              </a:ext>
            </a:extLst>
          </a:blip>
          <a:stretch>
            <a:fillRect/>
          </a:stretch>
        </p:blipFill>
        <p:spPr>
          <a:xfrm>
            <a:off x="17818413" y="10326644"/>
            <a:ext cx="5258365" cy="4884990"/>
          </a:xfrm>
          <a:prstGeom prst="rect">
            <a:avLst/>
          </a:prstGeom>
        </p:spPr>
      </p:pic>
    </p:spTree>
    <p:extLst>
      <p:ext uri="{BB962C8B-B14F-4D97-AF65-F5344CB8AC3E}">
        <p14:creationId xmlns:p14="http://schemas.microsoft.com/office/powerpoint/2010/main" val="4153486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3FFE-8531-4374-B156-EC78409C12D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ED1B20A-35D0-4128-BCE1-26419CF49A0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7977" b="89744" l="1509" r="91595">
                        <a14:foregroundMark x1="18319" y1="55271" x2="17888" y2="52707"/>
                        <a14:foregroundMark x1="23276" y1="60399" x2="1509" y2="30769"/>
                        <a14:foregroundMark x1="1509" y1="30769" x2="1509" y2="29915"/>
                        <a14:foregroundMark x1="14440" y1="66097" x2="1940" y2="57550"/>
                        <a14:foregroundMark x1="8836" y1="67236" x2="18750" y2="78063"/>
                        <a14:foregroundMark x1="59110" y1="10640" x2="45690" y2="19088"/>
                        <a14:foregroundMark x1="45690" y1="19088" x2="44181" y2="22507"/>
                        <a14:foregroundMark x1="65733" y1="8262" x2="65263" y2="8262"/>
                        <a14:foregroundMark x1="91595" y1="51282" x2="91595" y2="51282"/>
                        <a14:foregroundMark x1="88147" y1="68091" x2="88147" y2="68091"/>
                        <a14:foregroundMark x1="86853" y1="67806" x2="87716" y2="71510"/>
                        <a14:foregroundMark x1="54526" y1="21368" x2="65302" y2="15100"/>
                        <a14:foregroundMark x1="65302" y1="15100" x2="56466" y2="8832"/>
                        <a14:foregroundMark x1="64224" y1="9117" x2="59052" y2="9972"/>
                        <a14:foregroundMark x1="62716" y1="9972" x2="59267" y2="10256"/>
                        <a14:foregroundMark x1="63362" y1="8832" x2="57543" y2="8832"/>
                        <a14:backgroundMark x1="58621" y1="24501" x2="72629" y2="17379"/>
                        <a14:backgroundMark x1="72629" y1="17379" x2="75647" y2="13105"/>
                        <a14:backgroundMark x1="84698" y1="39316" x2="78879" y2="40456"/>
                        <a14:backgroundMark x1="80819" y1="40456" x2="75216" y2="40456"/>
                        <a14:backgroundMark x1="52371" y1="79487" x2="51078" y2="79487"/>
                        <a14:backgroundMark x1="93966" y1="48433" x2="94181" y2="50712"/>
                        <a14:backgroundMark x1="94181" y1="50142" x2="93319" y2="49288"/>
                        <a14:backgroundMark x1="55630" y1="6553" x2="55388" y2="6553"/>
                        <a14:backgroundMark x1="64440" y1="6553" x2="62884" y2="6553"/>
                      </a14:backgroundRemoval>
                    </a14:imgEffect>
                  </a14:imgLayer>
                </a14:imgProps>
              </a:ext>
            </a:extLst>
          </a:blip>
          <a:stretch>
            <a:fillRect/>
          </a:stretch>
        </p:blipFill>
        <p:spPr>
          <a:xfrm>
            <a:off x="16077891" y="14333304"/>
            <a:ext cx="4420217" cy="3343742"/>
          </a:xfrm>
        </p:spPr>
      </p:pic>
      <p:grpSp>
        <p:nvGrpSpPr>
          <p:cNvPr id="8" name="Group 7">
            <a:extLst>
              <a:ext uri="{FF2B5EF4-FFF2-40B4-BE49-F238E27FC236}">
                <a16:creationId xmlns:a16="http://schemas.microsoft.com/office/drawing/2014/main" id="{15D527E8-1FDA-4C80-9C1B-40BF44418023}"/>
              </a:ext>
            </a:extLst>
          </p:cNvPr>
          <p:cNvGrpSpPr/>
          <p:nvPr/>
        </p:nvGrpSpPr>
        <p:grpSpPr>
          <a:xfrm>
            <a:off x="613917" y="8421757"/>
            <a:ext cx="34057535" cy="4660333"/>
            <a:chOff x="25361151" y="8679933"/>
            <a:chExt cx="8553881" cy="1321412"/>
          </a:xfrm>
        </p:grpSpPr>
        <p:grpSp>
          <p:nvGrpSpPr>
            <p:cNvPr id="9" name="Group 8">
              <a:extLst>
                <a:ext uri="{FF2B5EF4-FFF2-40B4-BE49-F238E27FC236}">
                  <a16:creationId xmlns:a16="http://schemas.microsoft.com/office/drawing/2014/main" id="{C6D001BF-118E-4075-B3F0-2C7D7D33F0B7}"/>
                </a:ext>
              </a:extLst>
            </p:cNvPr>
            <p:cNvGrpSpPr/>
            <p:nvPr/>
          </p:nvGrpSpPr>
          <p:grpSpPr>
            <a:xfrm>
              <a:off x="25361151" y="8680696"/>
              <a:ext cx="6214819" cy="1320649"/>
              <a:chOff x="25568662" y="8236196"/>
              <a:chExt cx="9853960" cy="2093966"/>
            </a:xfrm>
          </p:grpSpPr>
          <p:pic>
            <p:nvPicPr>
              <p:cNvPr id="11" name="Picture 10">
                <a:extLst>
                  <a:ext uri="{FF2B5EF4-FFF2-40B4-BE49-F238E27FC236}">
                    <a16:creationId xmlns:a16="http://schemas.microsoft.com/office/drawing/2014/main" id="{03392276-A8A4-4974-BE6B-E701D8306B82}"/>
                  </a:ext>
                </a:extLst>
              </p:cNvPr>
              <p:cNvPicPr>
                <a:picLocks noChangeAspect="1"/>
              </p:cNvPicPr>
              <p:nvPr/>
            </p:nvPicPr>
            <p:blipFill rotWithShape="1">
              <a:blip r:embed="rId4">
                <a:extLst>
                  <a:ext uri="{28A0092B-C50C-407E-A947-70E740481C1C}">
                    <a14:useLocalDpi xmlns:a14="http://schemas.microsoft.com/office/drawing/2010/main" val="0"/>
                  </a:ext>
                </a:extLst>
              </a:blip>
              <a:srcRect r="30378" b="54025"/>
              <a:stretch/>
            </p:blipFill>
            <p:spPr>
              <a:xfrm>
                <a:off x="25568662" y="8247769"/>
                <a:ext cx="4847947" cy="2082393"/>
              </a:xfrm>
              <a:prstGeom prst="rect">
                <a:avLst/>
              </a:prstGeom>
            </p:spPr>
          </p:pic>
          <p:pic>
            <p:nvPicPr>
              <p:cNvPr id="12" name="Picture 11">
                <a:extLst>
                  <a:ext uri="{FF2B5EF4-FFF2-40B4-BE49-F238E27FC236}">
                    <a16:creationId xmlns:a16="http://schemas.microsoft.com/office/drawing/2014/main" id="{A08CBBA2-8EAA-4FF5-8262-85F20407C7AD}"/>
                  </a:ext>
                </a:extLst>
              </p:cNvPr>
              <p:cNvPicPr>
                <a:picLocks noChangeAspect="1"/>
              </p:cNvPicPr>
              <p:nvPr/>
            </p:nvPicPr>
            <p:blipFill rotWithShape="1">
              <a:blip r:embed="rId4">
                <a:extLst>
                  <a:ext uri="{28A0092B-C50C-407E-A947-70E740481C1C}">
                    <a14:useLocalDpi xmlns:a14="http://schemas.microsoft.com/office/drawing/2010/main" val="0"/>
                  </a:ext>
                </a:extLst>
              </a:blip>
              <a:srcRect l="68243" t="-1" r="-1644" b="38981"/>
              <a:stretch/>
            </p:blipFill>
            <p:spPr>
              <a:xfrm>
                <a:off x="30155562" y="8244447"/>
                <a:ext cx="1749781" cy="2079298"/>
              </a:xfrm>
              <a:prstGeom prst="rect">
                <a:avLst/>
              </a:prstGeom>
            </p:spPr>
          </p:pic>
          <p:pic>
            <p:nvPicPr>
              <p:cNvPr id="13" name="Picture 12">
                <a:extLst>
                  <a:ext uri="{FF2B5EF4-FFF2-40B4-BE49-F238E27FC236}">
                    <a16:creationId xmlns:a16="http://schemas.microsoft.com/office/drawing/2014/main" id="{4B48E6FC-DCCB-4000-AD44-9548BEC44D48}"/>
                  </a:ext>
                </a:extLst>
              </p:cNvPr>
              <p:cNvPicPr>
                <a:picLocks noChangeAspect="1"/>
              </p:cNvPicPr>
              <p:nvPr/>
            </p:nvPicPr>
            <p:blipFill rotWithShape="1">
              <a:blip r:embed="rId4">
                <a:extLst>
                  <a:ext uri="{28A0092B-C50C-407E-A947-70E740481C1C}">
                    <a14:useLocalDpi xmlns:a14="http://schemas.microsoft.com/office/drawing/2010/main" val="0"/>
                  </a:ext>
                </a:extLst>
              </a:blip>
              <a:srcRect l="1" t="45974" r="40145" b="4577"/>
              <a:stretch/>
            </p:blipFill>
            <p:spPr>
              <a:xfrm>
                <a:off x="31540350" y="8236196"/>
                <a:ext cx="3882272" cy="2086338"/>
              </a:xfrm>
              <a:prstGeom prst="rect">
                <a:avLst/>
              </a:prstGeom>
            </p:spPr>
          </p:pic>
        </p:grpSp>
        <p:pic>
          <p:nvPicPr>
            <p:cNvPr id="10" name="Picture 9">
              <a:extLst>
                <a:ext uri="{FF2B5EF4-FFF2-40B4-BE49-F238E27FC236}">
                  <a16:creationId xmlns:a16="http://schemas.microsoft.com/office/drawing/2014/main" id="{BAA62269-C1E6-4CA9-B44A-933B6E1C8E2A}"/>
                </a:ext>
              </a:extLst>
            </p:cNvPr>
            <p:cNvPicPr>
              <a:picLocks noChangeAspect="1"/>
            </p:cNvPicPr>
            <p:nvPr/>
          </p:nvPicPr>
          <p:blipFill rotWithShape="1">
            <a:blip r:embed="rId4">
              <a:extLst>
                <a:ext uri="{28A0092B-C50C-407E-A947-70E740481C1C}">
                  <a14:useLocalDpi xmlns:a14="http://schemas.microsoft.com/office/drawing/2010/main" val="0"/>
                </a:ext>
              </a:extLst>
            </a:blip>
            <a:srcRect l="59381" t="62621" r="2451" b="4578"/>
            <a:stretch/>
          </p:blipFill>
          <p:spPr>
            <a:xfrm>
              <a:off x="31575969" y="8679933"/>
              <a:ext cx="2339063" cy="1307574"/>
            </a:xfrm>
            <a:prstGeom prst="rect">
              <a:avLst/>
            </a:prstGeom>
          </p:spPr>
        </p:pic>
      </p:grpSp>
      <p:pic>
        <p:nvPicPr>
          <p:cNvPr id="15" name="Picture 14">
            <a:extLst>
              <a:ext uri="{FF2B5EF4-FFF2-40B4-BE49-F238E27FC236}">
                <a16:creationId xmlns:a16="http://schemas.microsoft.com/office/drawing/2014/main" id="{42AAEBC2-23F8-4FEB-8658-116AB67C02AE}"/>
              </a:ext>
            </a:extLst>
          </p:cNvPr>
          <p:cNvPicPr>
            <a:picLocks noChangeAspect="1"/>
          </p:cNvPicPr>
          <p:nvPr/>
        </p:nvPicPr>
        <p:blipFill>
          <a:blip r:embed="rId5"/>
          <a:stretch>
            <a:fillRect/>
          </a:stretch>
        </p:blipFill>
        <p:spPr>
          <a:xfrm>
            <a:off x="4559007" y="19290763"/>
            <a:ext cx="27984399" cy="4631900"/>
          </a:xfrm>
          <a:prstGeom prst="rect">
            <a:avLst/>
          </a:prstGeom>
        </p:spPr>
      </p:pic>
    </p:spTree>
    <p:extLst>
      <p:ext uri="{BB962C8B-B14F-4D97-AF65-F5344CB8AC3E}">
        <p14:creationId xmlns:p14="http://schemas.microsoft.com/office/powerpoint/2010/main" val="3285215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87AD-E2A1-416E-AD0D-C0059A9D5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415A49-0B45-4398-9351-94FB6BB90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614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947E86D-88F7-4911-96A5-DBB84ACE40D5}"/>
              </a:ext>
            </a:extLst>
          </p:cNvPr>
          <p:cNvSpPr/>
          <p:nvPr/>
        </p:nvSpPr>
        <p:spPr>
          <a:xfrm>
            <a:off x="-84946" y="-55012"/>
            <a:ext cx="36660946" cy="27562863"/>
          </a:xfrm>
          <a:prstGeom prst="rect">
            <a:avLst/>
          </a:prstGeom>
          <a:solidFill>
            <a:srgbClr val="FDE2D3"/>
          </a:solidFill>
          <a:ln>
            <a:noFill/>
          </a:ln>
          <a:effectLst>
            <a:outerShdw blurRad="800100" dist="368300" dir="76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151" name="Rectangle 150">
            <a:extLst>
              <a:ext uri="{FF2B5EF4-FFF2-40B4-BE49-F238E27FC236}">
                <a16:creationId xmlns:a16="http://schemas.microsoft.com/office/drawing/2014/main" id="{7CFC2F8F-8A2A-4B19-89FE-56C0FD415B66}"/>
              </a:ext>
            </a:extLst>
          </p:cNvPr>
          <p:cNvSpPr/>
          <p:nvPr/>
        </p:nvSpPr>
        <p:spPr>
          <a:xfrm>
            <a:off x="1003729" y="4182719"/>
            <a:ext cx="13738783" cy="10063144"/>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24" name="TextBox 23">
            <a:extLst>
              <a:ext uri="{FF2B5EF4-FFF2-40B4-BE49-F238E27FC236}">
                <a16:creationId xmlns:a16="http://schemas.microsoft.com/office/drawing/2014/main" id="{257264DC-BEEC-4210-BC95-0FF546A2EA6B}"/>
              </a:ext>
            </a:extLst>
          </p:cNvPr>
          <p:cNvSpPr txBox="1"/>
          <p:nvPr/>
        </p:nvSpPr>
        <p:spPr>
          <a:xfrm>
            <a:off x="1003728" y="372759"/>
            <a:ext cx="34700735" cy="3354765"/>
          </a:xfrm>
          <a:prstGeom prst="rect">
            <a:avLst/>
          </a:prstGeom>
          <a:solidFill>
            <a:srgbClr val="FCCCB2"/>
          </a:solidFill>
          <a:effectLst/>
        </p:spPr>
        <p:txBody>
          <a:bodyPr wrap="square" rtlCol="0">
            <a:spAutoFit/>
          </a:bodyPr>
          <a:lstStyle/>
          <a:p>
            <a:pPr lvl="8">
              <a:spcAft>
                <a:spcPts val="800"/>
              </a:spcAft>
            </a:pPr>
            <a:r>
              <a:rPr lang="en-US" sz="8000" b="1" dirty="0">
                <a:solidFill>
                  <a:srgbClr val="183562"/>
                </a:solidFill>
                <a:effectLst/>
                <a:latin typeface="Ebrima" panose="02000000000000000000" pitchFamily="2" charset="0"/>
                <a:ea typeface="Ebrima" panose="02000000000000000000" pitchFamily="2" charset="0"/>
                <a:cs typeface="Ebrima" panose="02000000000000000000" pitchFamily="2" charset="0"/>
              </a:rPr>
              <a:t>	Toward the Future of Manned Space Exploration:</a:t>
            </a:r>
          </a:p>
          <a:p>
            <a:pPr lvl="8">
              <a:spcAft>
                <a:spcPts val="800"/>
              </a:spcAft>
            </a:pPr>
            <a:r>
              <a:rPr lang="en-US" sz="6000" b="1" dirty="0">
                <a:solidFill>
                  <a:srgbClr val="183562"/>
                </a:solidFill>
                <a:effectLst/>
                <a:latin typeface="Ebrima" panose="02000000000000000000" pitchFamily="2" charset="0"/>
                <a:ea typeface="Ebrima" panose="02000000000000000000" pitchFamily="2" charset="0"/>
                <a:cs typeface="Ebrima" panose="02000000000000000000" pitchFamily="2" charset="0"/>
              </a:rPr>
              <a:t>	A Novel Wearable </a:t>
            </a:r>
            <a:r>
              <a:rPr lang="en-US" sz="6000" b="1" dirty="0">
                <a:solidFill>
                  <a:srgbClr val="183562"/>
                </a:solidFill>
                <a:latin typeface="Ebrima" panose="02000000000000000000" pitchFamily="2" charset="0"/>
                <a:ea typeface="Ebrima" panose="02000000000000000000" pitchFamily="2" charset="0"/>
                <a:cs typeface="Ebrima" panose="02000000000000000000" pitchFamily="2" charset="0"/>
              </a:rPr>
              <a:t>Interface for Optimal Human-Robot Collaboration</a:t>
            </a:r>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lvl="8">
              <a:spcAft>
                <a:spcPts val="800"/>
              </a:spcAft>
            </a:pPr>
            <a:r>
              <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rPr>
              <a:t>	Avinash Baskaran and Dr. Chad G. Rose</a:t>
            </a:r>
          </a:p>
          <a:p>
            <a:pPr lvl="8">
              <a:spcAft>
                <a:spcPts val="800"/>
              </a:spcAft>
            </a:pPr>
            <a:r>
              <a:rPr lang="en-US" sz="2400" i="1" dirty="0">
                <a:solidFill>
                  <a:srgbClr val="183562"/>
                </a:solidFill>
                <a:effectLst/>
                <a:latin typeface="Ebrima" panose="02000000000000000000" pitchFamily="2" charset="0"/>
                <a:ea typeface="Ebrima" panose="02000000000000000000" pitchFamily="2" charset="0"/>
                <a:cs typeface="Ebrima" panose="02000000000000000000" pitchFamily="2" charset="0"/>
              </a:rPr>
              <a:t>	Department of Mechanical Engineering, Auburn University</a:t>
            </a:r>
          </a:p>
        </p:txBody>
      </p:sp>
      <p:pic>
        <p:nvPicPr>
          <p:cNvPr id="11" name="Picture 10">
            <a:extLst>
              <a:ext uri="{FF2B5EF4-FFF2-40B4-BE49-F238E27FC236}">
                <a16:creationId xmlns:a16="http://schemas.microsoft.com/office/drawing/2014/main" id="{6EFBB43D-59C3-421F-87BD-061697CB823C}"/>
              </a:ext>
            </a:extLst>
          </p:cNvPr>
          <p:cNvPicPr>
            <a:picLocks noChangeAspect="1"/>
          </p:cNvPicPr>
          <p:nvPr/>
        </p:nvPicPr>
        <p:blipFill rotWithShape="1">
          <a:blip r:embed="rId3">
            <a:extLst>
              <a:ext uri="{28A0092B-C50C-407E-A947-70E740481C1C}">
                <a14:useLocalDpi xmlns:a14="http://schemas.microsoft.com/office/drawing/2010/main" val="0"/>
              </a:ext>
            </a:extLst>
          </a:blip>
          <a:srcRect l="-1079" t="-5039" r="67628" b="26470"/>
          <a:stretch/>
        </p:blipFill>
        <p:spPr>
          <a:xfrm>
            <a:off x="1461933" y="461963"/>
            <a:ext cx="3270052" cy="2988105"/>
          </a:xfrm>
          <a:prstGeom prst="rect">
            <a:avLst/>
          </a:prstGeom>
        </p:spPr>
      </p:pic>
      <p:pic>
        <p:nvPicPr>
          <p:cNvPr id="13" name="Picture 12">
            <a:extLst>
              <a:ext uri="{FF2B5EF4-FFF2-40B4-BE49-F238E27FC236}">
                <a16:creationId xmlns:a16="http://schemas.microsoft.com/office/drawing/2014/main" id="{B9DF18DB-DC57-4839-8B63-9F33C4EEC94B}"/>
              </a:ext>
            </a:extLst>
          </p:cNvPr>
          <p:cNvPicPr>
            <a:picLocks noChangeAspect="1"/>
          </p:cNvPicPr>
          <p:nvPr/>
        </p:nvPicPr>
        <p:blipFill rotWithShape="1">
          <a:blip r:embed="rId4">
            <a:extLst>
              <a:ext uri="{28A0092B-C50C-407E-A947-70E740481C1C}">
                <a14:useLocalDpi xmlns:a14="http://schemas.microsoft.com/office/drawing/2010/main" val="0"/>
              </a:ext>
            </a:extLst>
          </a:blip>
          <a:srcRect t="2608" r="27710"/>
          <a:stretch/>
        </p:blipFill>
        <p:spPr>
          <a:xfrm>
            <a:off x="31826560" y="571759"/>
            <a:ext cx="3687615" cy="2987050"/>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1DEA110A-CB28-4C9C-ADE8-DD66A42DBB50}"/>
              </a:ext>
            </a:extLst>
          </p:cNvPr>
          <p:cNvSpPr/>
          <p:nvPr/>
        </p:nvSpPr>
        <p:spPr>
          <a:xfrm>
            <a:off x="15906646" y="4182720"/>
            <a:ext cx="19828742" cy="11417888"/>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26" name="AutoShape 6" descr="Image preview">
            <a:extLst>
              <a:ext uri="{FF2B5EF4-FFF2-40B4-BE49-F238E27FC236}">
                <a16:creationId xmlns:a16="http://schemas.microsoft.com/office/drawing/2014/main" id="{13F2110A-046C-44D2-BA59-6A1F044F534B}"/>
              </a:ext>
            </a:extLst>
          </p:cNvPr>
          <p:cNvSpPr>
            <a:spLocks noChangeAspect="1" noChangeArrowheads="1"/>
          </p:cNvSpPr>
          <p:nvPr/>
        </p:nvSpPr>
        <p:spPr bwMode="auto">
          <a:xfrm>
            <a:off x="17768993" y="149473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128" name="Rectangle 127">
            <a:extLst>
              <a:ext uri="{FF2B5EF4-FFF2-40B4-BE49-F238E27FC236}">
                <a16:creationId xmlns:a16="http://schemas.microsoft.com/office/drawing/2014/main" id="{35B87FA1-E12F-4F01-9B41-C3326B2BAB3E}"/>
              </a:ext>
            </a:extLst>
          </p:cNvPr>
          <p:cNvSpPr/>
          <p:nvPr/>
        </p:nvSpPr>
        <p:spPr>
          <a:xfrm>
            <a:off x="16555759" y="6621942"/>
            <a:ext cx="18326212" cy="9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Processing of the muscle signals includes joint analysis of the probability density of sEMG signal amplitude, a</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 and instantaneous frequency, f</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in</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 to model and predict fatigue. Decomposition of sEMG signal matrices will quantify contributions of muscles (W</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[i,j]</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 to intended movements models (H</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[i,j]</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a:t>
            </a:r>
          </a:p>
        </p:txBody>
      </p:sp>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39D3B21E-D84C-45BF-81EF-0D436A5A2087}"/>
                  </a:ext>
                </a:extLst>
              </p:cNvPr>
              <p:cNvSpPr txBox="1"/>
              <p:nvPr/>
            </p:nvSpPr>
            <p:spPr>
              <a:xfrm>
                <a:off x="16416504" y="12395257"/>
                <a:ext cx="6546867" cy="3172728"/>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800" b="0" i="1"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0</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e>
                          </m:d>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𝑎𝑖</m:t>
                              </m:r>
                              <m:d>
                                <m:d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0</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r>
                  <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rPr>
                  <a:t> </a:t>
                </a:r>
              </a:p>
            </p:txBody>
          </p:sp>
        </mc:Choice>
        <mc:Fallback>
          <p:sp>
            <p:nvSpPr>
              <p:cNvPr id="111" name="TextBox 110">
                <a:extLst>
                  <a:ext uri="{FF2B5EF4-FFF2-40B4-BE49-F238E27FC236}">
                    <a16:creationId xmlns:a16="http://schemas.microsoft.com/office/drawing/2014/main" id="{39D3B21E-D84C-45BF-81EF-0D436A5A2087}"/>
                  </a:ext>
                </a:extLst>
              </p:cNvPr>
              <p:cNvSpPr txBox="1">
                <a:spLocks noRot="1" noChangeAspect="1" noMove="1" noResize="1" noEditPoints="1" noAdjustHandles="1" noChangeArrowheads="1" noChangeShapeType="1" noTextEdit="1"/>
              </p:cNvSpPr>
              <p:nvPr/>
            </p:nvSpPr>
            <p:spPr>
              <a:xfrm>
                <a:off x="16416504" y="12395257"/>
                <a:ext cx="6546867" cy="3172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B7F48CCA-4294-4B25-908C-B90202D528E1}"/>
                  </a:ext>
                </a:extLst>
              </p:cNvPr>
              <p:cNvSpPr txBox="1"/>
              <p:nvPr/>
            </p:nvSpPr>
            <p:spPr>
              <a:xfrm>
                <a:off x="16550181" y="8915974"/>
                <a:ext cx="6115619" cy="2467599"/>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800" i="1"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𝑉</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p:txBody>
          </p:sp>
        </mc:Choice>
        <mc:Fallback>
          <p:sp>
            <p:nvSpPr>
              <p:cNvPr id="127" name="TextBox 126">
                <a:extLst>
                  <a:ext uri="{FF2B5EF4-FFF2-40B4-BE49-F238E27FC236}">
                    <a16:creationId xmlns:a16="http://schemas.microsoft.com/office/drawing/2014/main" id="{B7F48CCA-4294-4B25-908C-B90202D528E1}"/>
                  </a:ext>
                </a:extLst>
              </p:cNvPr>
              <p:cNvSpPr txBox="1">
                <a:spLocks noRot="1" noChangeAspect="1" noMove="1" noResize="1" noEditPoints="1" noAdjustHandles="1" noChangeArrowheads="1" noChangeShapeType="1" noTextEdit="1"/>
              </p:cNvSpPr>
              <p:nvPr/>
            </p:nvSpPr>
            <p:spPr>
              <a:xfrm>
                <a:off x="16550181" y="8915974"/>
                <a:ext cx="6115619" cy="2467599"/>
              </a:xfrm>
              <a:prstGeom prst="rect">
                <a:avLst/>
              </a:prstGeom>
              <a:blipFill>
                <a:blip r:embed="rId6"/>
                <a:stretch>
                  <a:fillRect/>
                </a:stretch>
              </a:blipFill>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037C17BD-68BA-42DF-A5AC-D973F61E04E1}"/>
              </a:ext>
            </a:extLst>
          </p:cNvPr>
          <p:cNvSpPr/>
          <p:nvPr/>
        </p:nvSpPr>
        <p:spPr>
          <a:xfrm>
            <a:off x="16597079" y="11646488"/>
            <a:ext cx="6032731" cy="526247"/>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Joint time-frequency distribution</a:t>
            </a:r>
          </a:p>
        </p:txBody>
      </p:sp>
      <p:sp>
        <p:nvSpPr>
          <p:cNvPr id="119" name="Rectangle 118">
            <a:extLst>
              <a:ext uri="{FF2B5EF4-FFF2-40B4-BE49-F238E27FC236}">
                <a16:creationId xmlns:a16="http://schemas.microsoft.com/office/drawing/2014/main" id="{F3D52100-CCD0-405E-BB4D-5D608C63B801}"/>
              </a:ext>
            </a:extLst>
          </p:cNvPr>
          <p:cNvSpPr/>
          <p:nvPr/>
        </p:nvSpPr>
        <p:spPr>
          <a:xfrm>
            <a:off x="16597079" y="8309347"/>
            <a:ext cx="6115619" cy="553486"/>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Non-negative Matrix Factorization</a:t>
            </a:r>
          </a:p>
        </p:txBody>
      </p:sp>
      <p:sp>
        <p:nvSpPr>
          <p:cNvPr id="120" name="Rectangle 119">
            <a:extLst>
              <a:ext uri="{FF2B5EF4-FFF2-40B4-BE49-F238E27FC236}">
                <a16:creationId xmlns:a16="http://schemas.microsoft.com/office/drawing/2014/main" id="{F4016EAC-4165-469B-8FC1-A9479B5A11BB}"/>
              </a:ext>
            </a:extLst>
          </p:cNvPr>
          <p:cNvSpPr/>
          <p:nvPr/>
        </p:nvSpPr>
        <p:spPr>
          <a:xfrm>
            <a:off x="32701164" y="8316029"/>
            <a:ext cx="1805913" cy="88616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Intent estimation</a:t>
            </a:r>
          </a:p>
        </p:txBody>
      </p:sp>
      <p:sp>
        <p:nvSpPr>
          <p:cNvPr id="125" name="Arrow: Right 124">
            <a:extLst>
              <a:ext uri="{FF2B5EF4-FFF2-40B4-BE49-F238E27FC236}">
                <a16:creationId xmlns:a16="http://schemas.microsoft.com/office/drawing/2014/main" id="{56DA51D9-98DD-441A-8186-4304392C5517}"/>
              </a:ext>
            </a:extLst>
          </p:cNvPr>
          <p:cNvSpPr/>
          <p:nvPr/>
        </p:nvSpPr>
        <p:spPr>
          <a:xfrm>
            <a:off x="23008741" y="9719092"/>
            <a:ext cx="978408" cy="484632"/>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Ebrima" panose="02000000000000000000" pitchFamily="2" charset="0"/>
              <a:ea typeface="Ebrima" panose="02000000000000000000" pitchFamily="2" charset="0"/>
              <a:cs typeface="Ebrima" panose="02000000000000000000" pitchFamily="2" charset="0"/>
            </a:endParaRPr>
          </a:p>
        </p:txBody>
      </p:sp>
      <p:grpSp>
        <p:nvGrpSpPr>
          <p:cNvPr id="171" name="Group 170">
            <a:extLst>
              <a:ext uri="{FF2B5EF4-FFF2-40B4-BE49-F238E27FC236}">
                <a16:creationId xmlns:a16="http://schemas.microsoft.com/office/drawing/2014/main" id="{D2DB878C-12AC-401F-8BEF-A864491DF4F8}"/>
              </a:ext>
            </a:extLst>
          </p:cNvPr>
          <p:cNvGrpSpPr/>
          <p:nvPr/>
        </p:nvGrpSpPr>
        <p:grpSpPr>
          <a:xfrm>
            <a:off x="710335" y="4459464"/>
            <a:ext cx="13548464" cy="1241212"/>
            <a:chOff x="710335" y="4516918"/>
            <a:chExt cx="13548464" cy="1241212"/>
          </a:xfrm>
        </p:grpSpPr>
        <p:sp>
          <p:nvSpPr>
            <p:cNvPr id="18" name="Rectangle 17">
              <a:extLst>
                <a:ext uri="{FF2B5EF4-FFF2-40B4-BE49-F238E27FC236}">
                  <a16:creationId xmlns:a16="http://schemas.microsoft.com/office/drawing/2014/main" id="{CDC1349E-B30C-4CA3-8495-A7BA53E18EA6}"/>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15" name="Rectangle 14">
              <a:extLst>
                <a:ext uri="{FF2B5EF4-FFF2-40B4-BE49-F238E27FC236}">
                  <a16:creationId xmlns:a16="http://schemas.microsoft.com/office/drawing/2014/main" id="{D796C772-9F91-4636-B654-835038AC13E1}"/>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87">
            <a:extLst>
              <a:ext uri="{FF2B5EF4-FFF2-40B4-BE49-F238E27FC236}">
                <a16:creationId xmlns:a16="http://schemas.microsoft.com/office/drawing/2014/main" id="{CCB8AA88-8272-45EF-BDE0-CCA99831001C}"/>
              </a:ext>
            </a:extLst>
          </p:cNvPr>
          <p:cNvSpPr/>
          <p:nvPr/>
        </p:nvSpPr>
        <p:spPr>
          <a:xfrm rot="2704610">
            <a:off x="13014786" y="24403257"/>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709AAFC-2B43-4368-8C1C-01C83C076B4F}"/>
              </a:ext>
            </a:extLst>
          </p:cNvPr>
          <p:cNvSpPr/>
          <p:nvPr/>
        </p:nvSpPr>
        <p:spPr>
          <a:xfrm>
            <a:off x="15893706" y="15953710"/>
            <a:ext cx="19810757" cy="6962192"/>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65" name="TextBox 64">
            <a:extLst>
              <a:ext uri="{FF2B5EF4-FFF2-40B4-BE49-F238E27FC236}">
                <a16:creationId xmlns:a16="http://schemas.microsoft.com/office/drawing/2014/main" id="{D97D3847-F3EE-4796-8CB1-0260BF564D22}"/>
              </a:ext>
            </a:extLst>
          </p:cNvPr>
          <p:cNvSpPr txBox="1"/>
          <p:nvPr/>
        </p:nvSpPr>
        <p:spPr>
          <a:xfrm>
            <a:off x="16293553" y="18401430"/>
            <a:ext cx="19410910" cy="3111557"/>
          </a:xfrm>
          <a:prstGeom prst="rect">
            <a:avLst/>
          </a:prstGeom>
          <a:noFill/>
        </p:spPr>
        <p:txBody>
          <a:bodyPr wrap="square">
            <a:spAutoFit/>
          </a:bodyPr>
          <a:lstStyle/>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This work presents a novel human-robot interface which analyzes user fatigue and movement intent using surface electromyography. </a:t>
            </a:r>
          </a:p>
          <a:p>
            <a:pPr algn="just">
              <a:lnSpc>
                <a:spcPts val="4000"/>
              </a:lnSpc>
            </a:pPr>
            <a:endParaRPr lang="en-US" sz="2400" dirty="0">
              <a:solidFill>
                <a:srgbClr val="183562"/>
              </a:solidFill>
              <a:latin typeface="Ebrima" panose="02000000000000000000" pitchFamily="2" charset="0"/>
              <a:ea typeface="Ebrima" panose="02000000000000000000" pitchFamily="2" charset="0"/>
              <a:cs typeface="Ebrima" panose="02000000000000000000" pitchFamily="2" charset="0"/>
            </a:endParaRPr>
          </a:p>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reduces garment, It generates and communicates control parameters to wearable robots to minimize their response latency and minimize user fatigue. No other work has presented such an approach, and this work meets a need not only in the literature, but also a felt need in areas such as tele-health and rehabilitation, to Space-suit mounted robotic assistance. Future work includes a comprehensive system usability and efficacy study in a human-subjects context.</a:t>
            </a:r>
          </a:p>
        </p:txBody>
      </p:sp>
      <p:sp>
        <p:nvSpPr>
          <p:cNvPr id="62" name="Rectangle 61">
            <a:extLst>
              <a:ext uri="{FF2B5EF4-FFF2-40B4-BE49-F238E27FC236}">
                <a16:creationId xmlns:a16="http://schemas.microsoft.com/office/drawing/2014/main" id="{9459FBEB-CEA5-4CA9-811B-62E2FC8443CE}"/>
              </a:ext>
            </a:extLst>
          </p:cNvPr>
          <p:cNvSpPr/>
          <p:nvPr/>
        </p:nvSpPr>
        <p:spPr>
          <a:xfrm>
            <a:off x="1003729" y="23522172"/>
            <a:ext cx="34700734" cy="3475723"/>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34" name="TextBox 33">
            <a:extLst>
              <a:ext uri="{FF2B5EF4-FFF2-40B4-BE49-F238E27FC236}">
                <a16:creationId xmlns:a16="http://schemas.microsoft.com/office/drawing/2014/main" id="{46A57F75-2FA9-4B37-A8A5-BA8621AB4EB9}"/>
              </a:ext>
            </a:extLst>
          </p:cNvPr>
          <p:cNvSpPr txBox="1"/>
          <p:nvPr/>
        </p:nvSpPr>
        <p:spPr>
          <a:xfrm>
            <a:off x="28106380" y="26597786"/>
            <a:ext cx="7598083" cy="400110"/>
          </a:xfrm>
          <a:prstGeom prst="rect">
            <a:avLst/>
          </a:prstGeom>
          <a:solidFill>
            <a:srgbClr val="183562"/>
          </a:solidFill>
        </p:spPr>
        <p:txBody>
          <a:bodyPr wrap="square" rtlCol="0">
            <a:spAutoFit/>
          </a:bodyPr>
          <a:lstStyle/>
          <a:p>
            <a:r>
              <a:rPr lang="en-US" sz="2000" i="1" dirty="0">
                <a:solidFill>
                  <a:schemeClr val="bg1"/>
                </a:solidFill>
                <a:latin typeface="Ebrima" panose="02000000000000000000" pitchFamily="2" charset="0"/>
                <a:ea typeface="Ebrima" panose="02000000000000000000" pitchFamily="2" charset="0"/>
                <a:cs typeface="Ebrima" panose="02000000000000000000" pitchFamily="2" charset="0"/>
              </a:rPr>
              <a:t>Funded by: NASA Space Grant College and Fellowship Program</a:t>
            </a:r>
          </a:p>
        </p:txBody>
      </p:sp>
      <p:pic>
        <p:nvPicPr>
          <p:cNvPr id="1034" name="Picture 10" descr="SciNews – NASA/PSU Space Grant">
            <a:extLst>
              <a:ext uri="{FF2B5EF4-FFF2-40B4-BE49-F238E27FC236}">
                <a16:creationId xmlns:a16="http://schemas.microsoft.com/office/drawing/2014/main" id="{68FD770C-6D7E-4D55-861F-DAE043EFA0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33022" y="23583645"/>
            <a:ext cx="5129883" cy="308377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BDB6330D-03FA-4428-9132-31AF4A9C2EB2}"/>
              </a:ext>
            </a:extLst>
          </p:cNvPr>
          <p:cNvGrpSpPr/>
          <p:nvPr/>
        </p:nvGrpSpPr>
        <p:grpSpPr>
          <a:xfrm>
            <a:off x="1909310" y="8651462"/>
            <a:ext cx="10798491" cy="5460299"/>
            <a:chOff x="1289897" y="7169166"/>
            <a:chExt cx="12228373" cy="6183324"/>
          </a:xfrm>
        </p:grpSpPr>
        <p:sp>
          <p:nvSpPr>
            <p:cNvPr id="25" name="TextBox 24">
              <a:extLst>
                <a:ext uri="{FF2B5EF4-FFF2-40B4-BE49-F238E27FC236}">
                  <a16:creationId xmlns:a16="http://schemas.microsoft.com/office/drawing/2014/main" id="{3400E095-AF7E-4B4B-BF36-A4AFD234EDE2}"/>
                </a:ext>
              </a:extLst>
            </p:cNvPr>
            <p:cNvSpPr txBox="1"/>
            <p:nvPr/>
          </p:nvSpPr>
          <p:spPr>
            <a:xfrm>
              <a:off x="1289897" y="12550869"/>
              <a:ext cx="10534682" cy="801621"/>
            </a:xfrm>
            <a:prstGeom prst="rect">
              <a:avLst/>
            </a:prstGeom>
            <a:noFill/>
          </p:spPr>
          <p:txBody>
            <a:bodyPr wrap="square">
              <a:spAutoFit/>
            </a:bodyPr>
            <a:lstStyle/>
            <a:p>
              <a:pPr algn="just"/>
              <a:r>
                <a:rPr lang="en-US" sz="2000" dirty="0">
                  <a:solidFill>
                    <a:srgbClr val="183562"/>
                  </a:solidFill>
                  <a:latin typeface="Ebrima" panose="02000000000000000000" pitchFamily="2" charset="0"/>
                  <a:ea typeface="Ebrima" panose="02000000000000000000" pitchFamily="2" charset="0"/>
                  <a:cs typeface="Ebrima" panose="02000000000000000000" pitchFamily="2" charset="0"/>
                </a:rPr>
                <a:t>(left: Astronaut Sunita Williams using a high torque hand-held tool, right: A robotic hand device for assistance during space walks)</a:t>
              </a:r>
            </a:p>
          </p:txBody>
        </p:sp>
        <p:grpSp>
          <p:nvGrpSpPr>
            <p:cNvPr id="38" name="Group 37">
              <a:extLst>
                <a:ext uri="{FF2B5EF4-FFF2-40B4-BE49-F238E27FC236}">
                  <a16:creationId xmlns:a16="http://schemas.microsoft.com/office/drawing/2014/main" id="{C9DE7A01-0FF9-4064-9078-9CB6E1F23EF7}"/>
                </a:ext>
              </a:extLst>
            </p:cNvPr>
            <p:cNvGrpSpPr/>
            <p:nvPr/>
          </p:nvGrpSpPr>
          <p:grpSpPr>
            <a:xfrm>
              <a:off x="1375450" y="7169166"/>
              <a:ext cx="12142820" cy="5216284"/>
              <a:chOff x="-410126" y="5395450"/>
              <a:chExt cx="16892661" cy="7256708"/>
            </a:xfrm>
          </p:grpSpPr>
          <p:pic>
            <p:nvPicPr>
              <p:cNvPr id="1030" name="Picture 6" descr="NASA Astronaut Sunita Williams Stays In Orbit With SpaceX And Boeing : NPR">
                <a:extLst>
                  <a:ext uri="{FF2B5EF4-FFF2-40B4-BE49-F238E27FC236}">
                    <a16:creationId xmlns:a16="http://schemas.microsoft.com/office/drawing/2014/main" id="{B305C5D7-83F8-4486-856E-FDC221C344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8400"/>
              <a:stretch/>
            </p:blipFill>
            <p:spPr bwMode="auto">
              <a:xfrm>
                <a:off x="-410126" y="5395450"/>
                <a:ext cx="9242888" cy="7256708"/>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Robo-Glove &amp;amp; NASA Technology Licensing Opportunities - YouTube">
                <a:extLst>
                  <a:ext uri="{FF2B5EF4-FFF2-40B4-BE49-F238E27FC236}">
                    <a16:creationId xmlns:a16="http://schemas.microsoft.com/office/drawing/2014/main" id="{076943D6-B0C7-4C40-A708-BD462ED6E5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478" t="740" r="26810"/>
              <a:stretch/>
            </p:blipFill>
            <p:spPr bwMode="auto">
              <a:xfrm>
                <a:off x="9598216" y="5495945"/>
                <a:ext cx="6884319" cy="715621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3" name="TextBox 152">
            <a:extLst>
              <a:ext uri="{FF2B5EF4-FFF2-40B4-BE49-F238E27FC236}">
                <a16:creationId xmlns:a16="http://schemas.microsoft.com/office/drawing/2014/main" id="{31626DD4-90A7-46AE-90ED-79FBD4CFDA90}"/>
              </a:ext>
            </a:extLst>
          </p:cNvPr>
          <p:cNvSpPr txBox="1"/>
          <p:nvPr/>
        </p:nvSpPr>
        <p:spPr>
          <a:xfrm>
            <a:off x="1539911" y="5894426"/>
            <a:ext cx="12182755" cy="2805063"/>
          </a:xfrm>
          <a:prstGeom prst="rect">
            <a:avLst/>
          </a:prstGeom>
          <a:noFill/>
        </p:spPr>
        <p:txBody>
          <a:bodyPr wrap="square">
            <a:spAutoFit/>
          </a:bodyPr>
          <a:lstStyle/>
          <a:p>
            <a:pPr>
              <a:lnSpc>
                <a:spcPct val="150000"/>
              </a:lnSpc>
            </a:pPr>
            <a:r>
              <a:rPr lang="en-US" sz="2400" b="1" dirty="0">
                <a:solidFill>
                  <a:srgbClr val="183562"/>
                </a:solidFill>
                <a:latin typeface="Ebrima" panose="02000000000000000000" pitchFamily="2" charset="0"/>
                <a:ea typeface="Ebrima" panose="02000000000000000000" pitchFamily="2" charset="0"/>
                <a:cs typeface="Ebrima" panose="02000000000000000000" pitchFamily="2" charset="0"/>
              </a:rPr>
              <a:t>Robots can assist astronaut </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during dangerous or taxing EVAs by providing assistive 	forces and torques to reduce neuromuscular load. </a:t>
            </a:r>
          </a:p>
          <a:p>
            <a:pPr>
              <a:lnSpc>
                <a:spcPct val="150000"/>
              </a:lnSpc>
            </a:pPr>
            <a:r>
              <a:rPr lang="en-US" sz="2400" b="1" dirty="0">
                <a:solidFill>
                  <a:srgbClr val="183562"/>
                </a:solidFill>
                <a:latin typeface="Ebrima" panose="02000000000000000000" pitchFamily="2" charset="0"/>
                <a:ea typeface="Ebrima" panose="02000000000000000000" pitchFamily="2" charset="0"/>
                <a:cs typeface="Ebrima" panose="02000000000000000000" pitchFamily="2" charset="0"/>
              </a:rPr>
              <a:t>Sub-optimal interaction </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between humans and robots due to produces antagonistic 	forces and torques, diminishing control stability and degrading performance</a:t>
            </a:r>
          </a:p>
          <a:p>
            <a:pPr marL="342900" indent="-342900">
              <a:lnSpc>
                <a:spcPct val="150000"/>
              </a:lnSpc>
              <a:buFont typeface="Arial" panose="020B0604020202020204" pitchFamily="34" charset="0"/>
              <a:buChar char="•"/>
            </a:pPr>
            <a:endParaRPr lang="en-US" sz="2400" dirty="0"/>
          </a:p>
        </p:txBody>
      </p:sp>
      <p:sp>
        <p:nvSpPr>
          <p:cNvPr id="156" name="Rectangle 155">
            <a:extLst>
              <a:ext uri="{FF2B5EF4-FFF2-40B4-BE49-F238E27FC236}">
                <a16:creationId xmlns:a16="http://schemas.microsoft.com/office/drawing/2014/main" id="{420E45B6-E600-40D9-AD20-EE617F3BD327}"/>
              </a:ext>
            </a:extLst>
          </p:cNvPr>
          <p:cNvSpPr/>
          <p:nvPr/>
        </p:nvSpPr>
        <p:spPr>
          <a:xfrm rot="2704610">
            <a:off x="13298929" y="23950746"/>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6188A2B4-D0CF-49F7-A3EF-A1FB7BF1AB11}"/>
              </a:ext>
            </a:extLst>
          </p:cNvPr>
          <p:cNvSpPr/>
          <p:nvPr/>
        </p:nvSpPr>
        <p:spPr>
          <a:xfrm rot="2704610">
            <a:off x="33886328" y="4765554"/>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97A6C633-49E6-4B1C-AB70-5907929EA175}"/>
              </a:ext>
            </a:extLst>
          </p:cNvPr>
          <p:cNvSpPr txBox="1"/>
          <p:nvPr/>
        </p:nvSpPr>
        <p:spPr>
          <a:xfrm>
            <a:off x="1113095" y="25142650"/>
            <a:ext cx="12745096" cy="1384995"/>
          </a:xfrm>
          <a:prstGeom prst="rect">
            <a:avLst/>
          </a:prstGeom>
          <a:noFill/>
        </p:spPr>
        <p:txBody>
          <a:bodyPr wrap="square" numCol="1">
            <a:spAutoFit/>
          </a:bodyPr>
          <a:lstStyle/>
          <a:p>
            <a:pPr algn="just"/>
            <a:r>
              <a:rPr lang="en-US" sz="1400" b="0" i="0" dirty="0">
                <a:solidFill>
                  <a:srgbClr val="183562"/>
                </a:solidFill>
                <a:effectLst/>
                <a:latin typeface="Arial" panose="020B0604020202020204" pitchFamily="34" charset="0"/>
              </a:rPr>
              <a:t>[</a:t>
            </a:r>
            <a:r>
              <a:rPr lang="en-US" sz="1400" dirty="0">
                <a:solidFill>
                  <a:srgbClr val="183562"/>
                </a:solidFill>
                <a:latin typeface="Arial" panose="020B0604020202020204" pitchFamily="34" charset="0"/>
              </a:rPr>
              <a:t>1</a:t>
            </a:r>
            <a:r>
              <a:rPr lang="en-US" sz="1400" b="0" i="0" dirty="0">
                <a:solidFill>
                  <a:srgbClr val="183562"/>
                </a:solidFill>
                <a:effectLst/>
                <a:latin typeface="Arial" panose="020B0604020202020204" pitchFamily="34" charset="0"/>
              </a:rPr>
              <a:t>] S. Boyas and A. Gu evel. Neuromuscular fatigue in healthy muscle: Underlying factors and adaptation mechanisms. Annals of Phys. and Rehab. Med., 2011.</a:t>
            </a:r>
          </a:p>
          <a:p>
            <a:pPr algn="just"/>
            <a:r>
              <a:rPr lang="en-US" sz="1400" b="0" i="0" dirty="0">
                <a:solidFill>
                  <a:srgbClr val="183562"/>
                </a:solidFill>
                <a:effectLst/>
                <a:latin typeface="Arial" panose="020B0604020202020204" pitchFamily="34" charset="0"/>
              </a:rPr>
              <a:t>[</a:t>
            </a:r>
            <a:r>
              <a:rPr lang="en-US" sz="1400" dirty="0">
                <a:solidFill>
                  <a:srgbClr val="183562"/>
                </a:solidFill>
                <a:latin typeface="Arial" panose="020B0604020202020204" pitchFamily="34" charset="0"/>
              </a:rPr>
              <a:t>2</a:t>
            </a:r>
            <a:r>
              <a:rPr lang="en-US" sz="1400" b="0" i="0" dirty="0">
                <a:solidFill>
                  <a:srgbClr val="183562"/>
                </a:solidFill>
                <a:effectLst/>
                <a:latin typeface="Arial" panose="020B0604020202020204" pitchFamily="34" charset="0"/>
              </a:rPr>
              <a:t>] O. Celik, M. O’Malley, C. Boake, H. Levin, N. Yozbatiran, and T. Reistetter. Normalized movement quality measures for therapeutic robots strongly correlate with clinical motor impairment measures. IEEE Trans. on Neural Systems and Rehab. Engineering, 2010.</a:t>
            </a:r>
          </a:p>
          <a:p>
            <a:pPr algn="just"/>
            <a:r>
              <a:rPr lang="en-US" sz="1400" b="0" i="0" dirty="0">
                <a:solidFill>
                  <a:srgbClr val="183562"/>
                </a:solidFill>
                <a:effectLst/>
                <a:latin typeface="Arial" panose="020B0604020202020204" pitchFamily="34" charset="0"/>
              </a:rPr>
              <a:t>[4] M. L. Gernhardt, J. A. Jones, R. A. Scheuring, A. F. Abercromby, J. A. Tuxhorn, and J. R. Norcross. Risk of compromised eva performance and crew health due to inadequate eva suit systems. 2009.</a:t>
            </a:r>
          </a:p>
          <a:p>
            <a:pPr algn="just"/>
            <a:r>
              <a:rPr lang="en-US" sz="1400" b="0" i="0" dirty="0">
                <a:solidFill>
                  <a:srgbClr val="183562"/>
                </a:solidFill>
                <a:effectLst/>
                <a:latin typeface="Arial" panose="020B0604020202020204" pitchFamily="34" charset="0"/>
              </a:rPr>
              <a:t>[5] E. </a:t>
            </a:r>
            <a:r>
              <a:rPr lang="en-US" sz="1400" b="0" i="0" dirty="0" err="1">
                <a:solidFill>
                  <a:srgbClr val="183562"/>
                </a:solidFill>
                <a:effectLst/>
                <a:latin typeface="Arial" panose="020B0604020202020204" pitchFamily="34" charset="0"/>
              </a:rPr>
              <a:t>Jovanov</a:t>
            </a:r>
            <a:r>
              <a:rPr lang="en-US" sz="1400" b="0" i="0" dirty="0">
                <a:solidFill>
                  <a:srgbClr val="183562"/>
                </a:solidFill>
                <a:effectLst/>
                <a:latin typeface="Arial" panose="020B0604020202020204" pitchFamily="34" charset="0"/>
              </a:rPr>
              <a:t>, I. K. Small, T. D. </a:t>
            </a:r>
            <a:r>
              <a:rPr lang="en-US" sz="1400" b="0" i="0" dirty="0" err="1">
                <a:solidFill>
                  <a:srgbClr val="183562"/>
                </a:solidFill>
                <a:effectLst/>
                <a:latin typeface="Arial" panose="020B0604020202020204" pitchFamily="34" charset="0"/>
              </a:rPr>
              <a:t>Rolin</a:t>
            </a:r>
            <a:r>
              <a:rPr lang="en-US" sz="1400" b="0" i="0" dirty="0">
                <a:solidFill>
                  <a:srgbClr val="183562"/>
                </a:solidFill>
                <a:effectLst/>
                <a:latin typeface="Arial" panose="020B0604020202020204" pitchFamily="34" charset="0"/>
              </a:rPr>
              <a:t>, H. </a:t>
            </a:r>
            <a:r>
              <a:rPr lang="en-US" sz="1400" b="0" i="0" dirty="0" err="1">
                <a:solidFill>
                  <a:srgbClr val="183562"/>
                </a:solidFill>
                <a:effectLst/>
                <a:latin typeface="Arial" panose="020B0604020202020204" pitchFamily="34" charset="0"/>
              </a:rPr>
              <a:t>Ganegoda</a:t>
            </a:r>
            <a:r>
              <a:rPr lang="en-US" sz="1400" b="0" i="0" dirty="0">
                <a:solidFill>
                  <a:srgbClr val="183562"/>
                </a:solidFill>
                <a:effectLst/>
                <a:latin typeface="Arial" panose="020B0604020202020204" pitchFamily="34" charset="0"/>
              </a:rPr>
              <a:t>, and C. Hill. Long term monitoring of respiration and co2 using flexible printed sensors. 2020.</a:t>
            </a:r>
          </a:p>
        </p:txBody>
      </p:sp>
      <p:sp>
        <p:nvSpPr>
          <p:cNvPr id="155" name="Rectangle 154">
            <a:extLst>
              <a:ext uri="{FF2B5EF4-FFF2-40B4-BE49-F238E27FC236}">
                <a16:creationId xmlns:a16="http://schemas.microsoft.com/office/drawing/2014/main" id="{57D8A524-A9E4-4438-B099-17110B59E534}"/>
              </a:ext>
            </a:extLst>
          </p:cNvPr>
          <p:cNvSpPr/>
          <p:nvPr/>
        </p:nvSpPr>
        <p:spPr>
          <a:xfrm>
            <a:off x="1003729" y="14532312"/>
            <a:ext cx="13707296" cy="8345907"/>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grpSp>
        <p:nvGrpSpPr>
          <p:cNvPr id="31" name="Group 30">
            <a:extLst>
              <a:ext uri="{FF2B5EF4-FFF2-40B4-BE49-F238E27FC236}">
                <a16:creationId xmlns:a16="http://schemas.microsoft.com/office/drawing/2014/main" id="{0E411EFD-4AC8-4816-9C15-B65A22549BEB}"/>
              </a:ext>
            </a:extLst>
          </p:cNvPr>
          <p:cNvGrpSpPr/>
          <p:nvPr/>
        </p:nvGrpSpPr>
        <p:grpSpPr>
          <a:xfrm>
            <a:off x="880159" y="17440840"/>
            <a:ext cx="6281158" cy="5179175"/>
            <a:chOff x="3742088" y="16795562"/>
            <a:chExt cx="7683952" cy="6335858"/>
          </a:xfrm>
        </p:grpSpPr>
        <p:grpSp>
          <p:nvGrpSpPr>
            <p:cNvPr id="23" name="Group 22">
              <a:extLst>
                <a:ext uri="{FF2B5EF4-FFF2-40B4-BE49-F238E27FC236}">
                  <a16:creationId xmlns:a16="http://schemas.microsoft.com/office/drawing/2014/main" id="{3D3B7D33-132F-456A-93B1-15C5B9961167}"/>
                </a:ext>
              </a:extLst>
            </p:cNvPr>
            <p:cNvGrpSpPr/>
            <p:nvPr/>
          </p:nvGrpSpPr>
          <p:grpSpPr>
            <a:xfrm>
              <a:off x="3742088" y="17272869"/>
              <a:ext cx="7683952" cy="5858551"/>
              <a:chOff x="3742088" y="17272869"/>
              <a:chExt cx="7683952" cy="5858551"/>
            </a:xfrm>
          </p:grpSpPr>
          <p:pic>
            <p:nvPicPr>
              <p:cNvPr id="130" name="Picture 129">
                <a:extLst>
                  <a:ext uri="{FF2B5EF4-FFF2-40B4-BE49-F238E27FC236}">
                    <a16:creationId xmlns:a16="http://schemas.microsoft.com/office/drawing/2014/main" id="{B499A671-98A3-4C95-B106-EE1434963AB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9836" y1="29630" x2="9836" y2="29630"/>
                          </a14:backgroundRemoval>
                        </a14:imgEffect>
                      </a14:imgLayer>
                    </a14:imgProps>
                  </a:ext>
                </a:extLst>
              </a:blip>
              <a:stretch>
                <a:fillRect/>
              </a:stretch>
            </p:blipFill>
            <p:spPr>
              <a:xfrm rot="5228452">
                <a:off x="7140485" y="20257947"/>
                <a:ext cx="1370041" cy="3032059"/>
              </a:xfrm>
              <a:prstGeom prst="rect">
                <a:avLst/>
              </a:prstGeom>
            </p:spPr>
          </p:pic>
          <p:pic>
            <p:nvPicPr>
              <p:cNvPr id="131" name="Picture 2" descr="Arm Icons - Download Free Vector Icons | Noun Project">
                <a:extLst>
                  <a:ext uri="{FF2B5EF4-FFF2-40B4-BE49-F238E27FC236}">
                    <a16:creationId xmlns:a16="http://schemas.microsoft.com/office/drawing/2014/main" id="{8516C1F1-BA41-4744-B80A-1CAD2A210F53}"/>
                  </a:ext>
                </a:extLst>
              </p:cNvPr>
              <p:cNvPicPr>
                <a:picLocks noChangeAspect="1" noChangeArrowheads="1"/>
              </p:cNvPicPr>
              <p:nvPr/>
            </p:nvPicPr>
            <p:blipFill rotWithShape="1">
              <a:blip r:embed="rId12">
                <a:duotone>
                  <a:srgbClr val="ED7D31">
                    <a:shade val="45000"/>
                    <a:satMod val="135000"/>
                  </a:srgbClr>
                  <a:prstClr val="white"/>
                </a:duotone>
                <a:extLst>
                  <a:ext uri="{BEBA8EAE-BF5A-486C-A8C5-ECC9F3942E4B}">
                    <a14:imgProps xmlns:a14="http://schemas.microsoft.com/office/drawing/2010/main">
                      <a14:imgLayer r:embed="rId13">
                        <a14:imgEffect>
                          <a14:backgroundRemoval t="21000" b="78000" l="37500" r="92000">
                            <a14:foregroundMark x1="88500" y1="21000" x2="88500" y2="21000"/>
                          </a14:backgroundRemoval>
                        </a14:imgEffect>
                      </a14:imgLayer>
                    </a14:imgProps>
                  </a:ext>
                  <a:ext uri="{28A0092B-C50C-407E-A947-70E740481C1C}">
                    <a14:useLocalDpi xmlns:a14="http://schemas.microsoft.com/office/drawing/2010/main" val="0"/>
                  </a:ext>
                </a:extLst>
              </a:blip>
              <a:srcRect l="45622" t="14994" r="816" b="14569"/>
              <a:stretch/>
            </p:blipFill>
            <p:spPr bwMode="auto">
              <a:xfrm rot="16775243" flipV="1">
                <a:off x="4103680" y="17275892"/>
                <a:ext cx="2295402" cy="3018586"/>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73D9864C-FAD2-47DB-A90C-866C58BE9336}"/>
                  </a:ext>
                </a:extLst>
              </p:cNvPr>
              <p:cNvSpPr/>
              <p:nvPr/>
            </p:nvSpPr>
            <p:spPr>
              <a:xfrm>
                <a:off x="4549991" y="17484530"/>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Human</a:t>
                </a:r>
              </a:p>
            </p:txBody>
          </p:sp>
          <p:pic>
            <p:nvPicPr>
              <p:cNvPr id="133" name="Picture 132">
                <a:extLst>
                  <a:ext uri="{FF2B5EF4-FFF2-40B4-BE49-F238E27FC236}">
                    <a16:creationId xmlns:a16="http://schemas.microsoft.com/office/drawing/2014/main" id="{38CB8E1B-4B08-4DDF-BD06-0F93744FF945}"/>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ackgroundRemoval t="7051" b="89744" l="9548" r="89950">
                            <a14:foregroundMark x1="76382" y1="11538" x2="65327" y2="10897"/>
                            <a14:foregroundMark x1="75879" y1="9615" x2="71357" y2="8333"/>
                            <a14:foregroundMark x1="74372" y1="7692" x2="72362" y2="7051"/>
                            <a14:backgroundMark x1="76884" y1="53205" x2="73869" y2="34615"/>
                          </a14:backgroundRemoval>
                        </a14:imgEffect>
                      </a14:imgLayer>
                    </a14:imgProps>
                  </a:ext>
                </a:extLst>
              </a:blip>
              <a:stretch>
                <a:fillRect/>
              </a:stretch>
            </p:blipFill>
            <p:spPr>
              <a:xfrm>
                <a:off x="8910190" y="18194158"/>
                <a:ext cx="2515850" cy="1972224"/>
              </a:xfrm>
              <a:prstGeom prst="rect">
                <a:avLst/>
              </a:prstGeom>
            </p:spPr>
          </p:pic>
          <p:sp>
            <p:nvSpPr>
              <p:cNvPr id="134" name="Rectangle 133">
                <a:extLst>
                  <a:ext uri="{FF2B5EF4-FFF2-40B4-BE49-F238E27FC236}">
                    <a16:creationId xmlns:a16="http://schemas.microsoft.com/office/drawing/2014/main" id="{33D0276F-FC45-4EA6-8D3B-14BB0723506B}"/>
                  </a:ext>
                </a:extLst>
              </p:cNvPr>
              <p:cNvSpPr/>
              <p:nvPr/>
            </p:nvSpPr>
            <p:spPr>
              <a:xfrm>
                <a:off x="9457179" y="17484530"/>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Robot</a:t>
                </a:r>
              </a:p>
            </p:txBody>
          </p:sp>
          <p:sp>
            <p:nvSpPr>
              <p:cNvPr id="135" name="Rectangle 134">
                <a:extLst>
                  <a:ext uri="{FF2B5EF4-FFF2-40B4-BE49-F238E27FC236}">
                    <a16:creationId xmlns:a16="http://schemas.microsoft.com/office/drawing/2014/main" id="{FB3C80F8-1B0A-4485-A971-AB6C94F2F32B}"/>
                  </a:ext>
                </a:extLst>
              </p:cNvPr>
              <p:cNvSpPr/>
              <p:nvPr/>
            </p:nvSpPr>
            <p:spPr>
              <a:xfrm>
                <a:off x="4612666" y="22427471"/>
                <a:ext cx="6322089" cy="703949"/>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Sleeve-like wearable interface</a:t>
                </a:r>
              </a:p>
            </p:txBody>
          </p:sp>
          <p:grpSp>
            <p:nvGrpSpPr>
              <p:cNvPr id="136" name="Group 135">
                <a:extLst>
                  <a:ext uri="{FF2B5EF4-FFF2-40B4-BE49-F238E27FC236}">
                    <a16:creationId xmlns:a16="http://schemas.microsoft.com/office/drawing/2014/main" id="{14012DAB-000F-4EEF-A328-2C0548B362C3}"/>
                  </a:ext>
                </a:extLst>
              </p:cNvPr>
              <p:cNvGrpSpPr/>
              <p:nvPr/>
            </p:nvGrpSpPr>
            <p:grpSpPr>
              <a:xfrm>
                <a:off x="3938392" y="17314817"/>
                <a:ext cx="5405022" cy="5040406"/>
                <a:chOff x="18683165" y="11940995"/>
                <a:chExt cx="5405022" cy="5040406"/>
              </a:xfrm>
            </p:grpSpPr>
            <p:sp>
              <p:nvSpPr>
                <p:cNvPr id="137" name="Arrow: Circular 136">
                  <a:extLst>
                    <a:ext uri="{FF2B5EF4-FFF2-40B4-BE49-F238E27FC236}">
                      <a16:creationId xmlns:a16="http://schemas.microsoft.com/office/drawing/2014/main" id="{4BC537B9-7CE5-4C9F-9E7A-5B76002273B3}"/>
                    </a:ext>
                  </a:extLst>
                </p:cNvPr>
                <p:cNvSpPr/>
                <p:nvPr/>
              </p:nvSpPr>
              <p:spPr>
                <a:xfrm rot="16735157" flipH="1">
                  <a:off x="18865473" y="11758687"/>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8" name="TextBox 137">
                  <a:extLst>
                    <a:ext uri="{FF2B5EF4-FFF2-40B4-BE49-F238E27FC236}">
                      <a16:creationId xmlns:a16="http://schemas.microsoft.com/office/drawing/2014/main" id="{DC927F17-D04D-4AED-B960-92520B9C5361}"/>
                    </a:ext>
                  </a:extLst>
                </p:cNvPr>
                <p:cNvSpPr txBox="1"/>
                <p:nvPr/>
              </p:nvSpPr>
              <p:spPr>
                <a:xfrm rot="3156859">
                  <a:off x="19248219" y="15336412"/>
                  <a:ext cx="1453658" cy="278978"/>
                </a:xfrm>
                <a:prstGeom prst="rect">
                  <a:avLst/>
                </a:prstGeom>
                <a:noFill/>
              </p:spPr>
              <p:txBody>
                <a:bodyPr wrap="square">
                  <a:prstTxWarp prst="textArchDown">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139" name="Group 138">
                <a:extLst>
                  <a:ext uri="{FF2B5EF4-FFF2-40B4-BE49-F238E27FC236}">
                    <a16:creationId xmlns:a16="http://schemas.microsoft.com/office/drawing/2014/main" id="{91009B1E-9828-4102-BD29-02CE282C28BA}"/>
                  </a:ext>
                </a:extLst>
              </p:cNvPr>
              <p:cNvGrpSpPr/>
              <p:nvPr/>
            </p:nvGrpSpPr>
            <p:grpSpPr>
              <a:xfrm rot="15473799">
                <a:off x="6122208" y="17455177"/>
                <a:ext cx="5405022" cy="5040406"/>
                <a:chOff x="26932792" y="12661939"/>
                <a:chExt cx="5405022" cy="5040406"/>
              </a:xfrm>
            </p:grpSpPr>
            <p:sp>
              <p:nvSpPr>
                <p:cNvPr id="140" name="Arrow: Circular 139">
                  <a:extLst>
                    <a:ext uri="{FF2B5EF4-FFF2-40B4-BE49-F238E27FC236}">
                      <a16:creationId xmlns:a16="http://schemas.microsoft.com/office/drawing/2014/main" id="{F00BE130-6EAE-4FE1-B0CD-F22C532474EF}"/>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1" name="TextBox 140">
                  <a:extLst>
                    <a:ext uri="{FF2B5EF4-FFF2-40B4-BE49-F238E27FC236}">
                      <a16:creationId xmlns:a16="http://schemas.microsoft.com/office/drawing/2014/main" id="{16AA0593-0185-4E34-B87C-90C9A6039949}"/>
                    </a:ext>
                  </a:extLst>
                </p:cNvPr>
                <p:cNvSpPr txBox="1"/>
                <p:nvPr/>
              </p:nvSpPr>
              <p:spPr>
                <a:xfrm rot="3156859">
                  <a:off x="27473219" y="16052576"/>
                  <a:ext cx="1453658" cy="278977"/>
                </a:xfrm>
                <a:prstGeom prst="rect">
                  <a:avLst/>
                </a:prstGeom>
                <a:noFill/>
              </p:spPr>
              <p:txBody>
                <a:bodyPr wrap="square">
                  <a:prstTxWarp prst="textArchDown">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grpSp>
          <p:nvGrpSpPr>
            <p:cNvPr id="142" name="Group 141">
              <a:extLst>
                <a:ext uri="{FF2B5EF4-FFF2-40B4-BE49-F238E27FC236}">
                  <a16:creationId xmlns:a16="http://schemas.microsoft.com/office/drawing/2014/main" id="{75462A21-1619-47E8-90A8-43095D4021F4}"/>
                </a:ext>
              </a:extLst>
            </p:cNvPr>
            <p:cNvGrpSpPr/>
            <p:nvPr/>
          </p:nvGrpSpPr>
          <p:grpSpPr>
            <a:xfrm rot="7781158">
              <a:off x="5256046" y="16977870"/>
              <a:ext cx="5405022" cy="5040406"/>
              <a:chOff x="26932792" y="12661939"/>
              <a:chExt cx="5405022" cy="5040406"/>
            </a:xfrm>
          </p:grpSpPr>
          <p:sp>
            <p:nvSpPr>
              <p:cNvPr id="143" name="Arrow: Circular 142">
                <a:extLst>
                  <a:ext uri="{FF2B5EF4-FFF2-40B4-BE49-F238E27FC236}">
                    <a16:creationId xmlns:a16="http://schemas.microsoft.com/office/drawing/2014/main" id="{52C1CF25-EF60-4998-9D80-541F354AC309}"/>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TextBox 143">
                <a:extLst>
                  <a:ext uri="{FF2B5EF4-FFF2-40B4-BE49-F238E27FC236}">
                    <a16:creationId xmlns:a16="http://schemas.microsoft.com/office/drawing/2014/main" id="{79B4FDCD-C21D-44CF-8059-743C45A3B9FB}"/>
                  </a:ext>
                </a:extLst>
              </p:cNvPr>
              <p:cNvSpPr txBox="1"/>
              <p:nvPr/>
            </p:nvSpPr>
            <p:spPr>
              <a:xfrm rot="13818842">
                <a:off x="27571466" y="15971592"/>
                <a:ext cx="1453658" cy="278978"/>
              </a:xfrm>
              <a:prstGeom prst="rect">
                <a:avLst/>
              </a:prstGeom>
              <a:noFill/>
            </p:spPr>
            <p:txBody>
              <a:bodyPr wrap="square">
                <a:prstTxWarp prst="textArchUp">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FORCES</a:t>
                </a:r>
              </a:p>
            </p:txBody>
          </p:sp>
        </p:grpSp>
      </p:grpSp>
      <p:grpSp>
        <p:nvGrpSpPr>
          <p:cNvPr id="44" name="Group 43">
            <a:extLst>
              <a:ext uri="{FF2B5EF4-FFF2-40B4-BE49-F238E27FC236}">
                <a16:creationId xmlns:a16="http://schemas.microsoft.com/office/drawing/2014/main" id="{25DE9FD9-24E6-4ADD-A1F5-FF08566832E0}"/>
              </a:ext>
            </a:extLst>
          </p:cNvPr>
          <p:cNvGrpSpPr/>
          <p:nvPr/>
        </p:nvGrpSpPr>
        <p:grpSpPr>
          <a:xfrm>
            <a:off x="8226394" y="17134840"/>
            <a:ext cx="5908312" cy="4756228"/>
            <a:chOff x="7705040" y="16931323"/>
            <a:chExt cx="7309639" cy="4973720"/>
          </a:xfrm>
        </p:grpSpPr>
        <p:pic>
          <p:nvPicPr>
            <p:cNvPr id="41" name="Picture 10" descr="Flexor Digitorum Superficialis - UW Radiology">
              <a:extLst>
                <a:ext uri="{FF2B5EF4-FFF2-40B4-BE49-F238E27FC236}">
                  <a16:creationId xmlns:a16="http://schemas.microsoft.com/office/drawing/2014/main" id="{62418377-987A-4AAA-8DD5-0156FCC7D144}"/>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053" b="97474" l="5093" r="89815">
                          <a14:foregroundMark x1="83796" y1="5263" x2="83796" y2="5263"/>
                          <a14:foregroundMark x1="40741" y1="92632" x2="40741" y2="92632"/>
                          <a14:foregroundMark x1="8333" y1="73895" x2="8333" y2="73895"/>
                          <a14:foregroundMark x1="13426" y1="93895" x2="13426" y2="93895"/>
                          <a14:foregroundMark x1="25926" y1="95158" x2="25926" y2="95158"/>
                          <a14:foregroundMark x1="39815" y1="96000" x2="39815" y2="96000"/>
                          <a14:foregroundMark x1="26389" y1="97684" x2="26389" y2="97684"/>
                          <a14:foregroundMark x1="5093" y1="80211" x2="5093" y2="80211"/>
                          <a14:foregroundMark x1="43056" y1="72842" x2="43056" y2="72842"/>
                          <a14:foregroundMark x1="43056" y1="71579" x2="43056" y2="71579"/>
                          <a14:backgroundMark x1="29630" y1="70526" x2="29630" y2="70526"/>
                          <a14:backgroundMark x1="30556" y1="70105" x2="30556" y2="70105"/>
                          <a14:backgroundMark x1="32870" y1="59579" x2="32870" y2="59579"/>
                          <a14:backgroundMark x1="31019" y1="69053" x2="31019" y2="69053"/>
                          <a14:backgroundMark x1="31481" y1="68421" x2="31481" y2="68421"/>
                          <a14:backgroundMark x1="36111" y1="72000" x2="36111" y2="72000"/>
                          <a14:backgroundMark x1="36574" y1="71579" x2="36574" y2="71579"/>
                          <a14:backgroundMark x1="36574" y1="71158" x2="36574" y2="71158"/>
                          <a14:backgroundMark x1="34259" y1="77895" x2="34259" y2="77895"/>
                          <a14:backgroundMark x1="36574" y1="70526" x2="36574" y2="70526"/>
                          <a14:backgroundMark x1="41667" y1="74737" x2="41667" y2="74737"/>
                          <a14:backgroundMark x1="41667" y1="74105" x2="41667" y2="74105"/>
                          <a14:backgroundMark x1="41667" y1="73474" x2="41667" y2="73474"/>
                          <a14:backgroundMark x1="41667" y1="72842" x2="41667" y2="72842"/>
                          <a14:backgroundMark x1="41667" y1="72000" x2="41667" y2="72000"/>
                          <a14:backgroundMark x1="41667" y1="71579" x2="41667" y2="71579"/>
                          <a14:backgroundMark x1="41667" y1="77684" x2="41667" y2="77684"/>
                          <a14:backgroundMark x1="25926" y1="78316" x2="25926" y2="78316"/>
                          <a14:backgroundMark x1="41667" y1="71158" x2="41667" y2="71158"/>
                        </a14:backgroundRemoval>
                      </a14:imgEffect>
                    </a14:imgLayer>
                  </a14:imgProps>
                </a:ext>
                <a:ext uri="{28A0092B-C50C-407E-A947-70E740481C1C}">
                  <a14:useLocalDpi xmlns:a14="http://schemas.microsoft.com/office/drawing/2010/main" val="0"/>
                </a:ext>
              </a:extLst>
            </a:blip>
            <a:srcRect/>
            <a:stretch>
              <a:fillRect/>
            </a:stretch>
          </p:blipFill>
          <p:spPr bwMode="auto">
            <a:xfrm rot="11469548">
              <a:off x="7705040" y="16931323"/>
              <a:ext cx="2261734" cy="497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exor Pollicis Brevis Muscle - Origins &amp;amp; Function - Human Anatomy | Kenhub  - YouTube">
              <a:extLst>
                <a:ext uri="{FF2B5EF4-FFF2-40B4-BE49-F238E27FC236}">
                  <a16:creationId xmlns:a16="http://schemas.microsoft.com/office/drawing/2014/main" id="{22AE2751-E247-4C80-8CA0-74BC0D279089}"/>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23611" b="92778" l="31250" r="79375">
                          <a14:foregroundMark x1="31250" y1="83611" x2="31250" y2="83611"/>
                          <a14:foregroundMark x1="42031" y1="92778" x2="42031" y2="92778"/>
                          <a14:foregroundMark x1="60781" y1="29444" x2="60781" y2="29444"/>
                          <a14:foregroundMark x1="66250" y1="23611" x2="66250" y2="23611"/>
                        </a14:backgroundRemoval>
                      </a14:imgEffect>
                    </a14:imgLayer>
                  </a14:imgProps>
                </a:ext>
                <a:ext uri="{28A0092B-C50C-407E-A947-70E740481C1C}">
                  <a14:useLocalDpi xmlns:a14="http://schemas.microsoft.com/office/drawing/2010/main" val="0"/>
                </a:ext>
              </a:extLst>
            </a:blip>
            <a:srcRect l="29356" t="23359" r="15067" b="-2544"/>
            <a:stretch/>
          </p:blipFill>
          <p:spPr bwMode="auto">
            <a:xfrm rot="10240763">
              <a:off x="11269368" y="18243499"/>
              <a:ext cx="3745311" cy="30016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xtensor digitorum: Origin, insertion and action | Kenhub">
              <a:extLst>
                <a:ext uri="{FF2B5EF4-FFF2-40B4-BE49-F238E27FC236}">
                  <a16:creationId xmlns:a16="http://schemas.microsoft.com/office/drawing/2014/main" id="{2869F984-419E-4603-BF22-3AE2ADBBBBDD}"/>
                </a:ext>
              </a:extLst>
            </p:cNvPr>
            <p:cNvPicPr>
              <a:picLocks noChangeAspect="1" noChangeArrowheads="1"/>
            </p:cNvPicPr>
            <p:nvPr/>
          </p:nvPicPr>
          <p:blipFill rotWithShape="1">
            <a:blip r:embed="rId20">
              <a:extLst>
                <a:ext uri="{BEBA8EAE-BF5A-486C-A8C5-ECC9F3942E4B}">
                  <a14:imgProps xmlns:a14="http://schemas.microsoft.com/office/drawing/2010/main">
                    <a14:imgLayer r:embed="rId21">
                      <a14:imgEffect>
                        <a14:backgroundRemoval t="9000" b="96500" l="26375" r="72000">
                          <a14:foregroundMark x1="72000" y1="9000" x2="72000" y2="9000"/>
                          <a14:foregroundMark x1="47500" y1="92750" x2="47500" y2="92750"/>
                          <a14:foregroundMark x1="31875" y1="95125" x2="31875" y2="95125"/>
                          <a14:foregroundMark x1="27875" y1="92250" x2="27875" y2="92250"/>
                          <a14:foregroundMark x1="53875" y1="60875" x2="53875" y2="60875"/>
                          <a14:foregroundMark x1="54625" y1="58375" x2="51125" y2="69500"/>
                          <a14:foregroundMark x1="50125" y1="70875" x2="50125" y2="70875"/>
                          <a14:foregroundMark x1="30625" y1="96125" x2="30250" y2="96500"/>
                          <a14:foregroundMark x1="28875" y1="84250" x2="28875" y2="84250"/>
                          <a14:foregroundMark x1="26875" y1="88500" x2="26875" y2="88500"/>
                          <a14:foregroundMark x1="26625" y1="93375" x2="26625" y2="93375"/>
                          <a14:foregroundMark x1="46375" y1="74000" x2="46375" y2="74000"/>
                          <a14:foregroundMark x1="46125" y1="73875" x2="46125" y2="73875"/>
                          <a14:foregroundMark x1="45750" y1="73875" x2="45500" y2="74000"/>
                          <a14:foregroundMark x1="46500" y1="73750" x2="46625" y2="73750"/>
                          <a14:foregroundMark x1="45000" y1="74125" x2="45000" y2="74125"/>
                          <a14:foregroundMark x1="44500" y1="74750" x2="44500" y2="74750"/>
                          <a14:foregroundMark x1="44750" y1="74375" x2="44750" y2="74375"/>
                          <a14:foregroundMark x1="29250" y1="83500" x2="29250" y2="83500"/>
                          <a14:foregroundMark x1="29875" y1="83125" x2="29875" y2="83125"/>
                          <a14:foregroundMark x1="26375" y1="88500" x2="26375" y2="88500"/>
                          <a14:foregroundMark x1="30000" y1="96500" x2="30000" y2="96500"/>
                          <a14:foregroundMark x1="30500" y1="96125" x2="30500" y2="96125"/>
                          <a14:foregroundMark x1="30750" y1="95875" x2="30750" y2="95875"/>
                          <a14:foregroundMark x1="30875" y1="95750" x2="30875" y2="95750"/>
                          <a14:foregroundMark x1="30750" y1="95750" x2="30750" y2="95750"/>
                          <a14:backgroundMark x1="40625" y1="85875" x2="40625" y2="85875"/>
                          <a14:backgroundMark x1="43125" y1="79875" x2="43125" y2="79875"/>
                          <a14:backgroundMark x1="43375" y1="79625" x2="43375" y2="79625"/>
                          <a14:backgroundMark x1="43375" y1="77250" x2="43375" y2="77250"/>
                        </a14:backgroundRemoval>
                      </a14:imgEffect>
                    </a14:imgLayer>
                  </a14:imgProps>
                </a:ext>
                <a:ext uri="{28A0092B-C50C-407E-A947-70E740481C1C}">
                  <a14:useLocalDpi xmlns:a14="http://schemas.microsoft.com/office/drawing/2010/main" val="0"/>
                </a:ext>
              </a:extLst>
            </a:blip>
            <a:srcRect l="23996" r="24591"/>
            <a:stretch/>
          </p:blipFill>
          <p:spPr bwMode="auto">
            <a:xfrm rot="13509447" flipH="1">
              <a:off x="9629379" y="16405623"/>
              <a:ext cx="2221443" cy="6047638"/>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TextBox 163">
            <a:extLst>
              <a:ext uri="{FF2B5EF4-FFF2-40B4-BE49-F238E27FC236}">
                <a16:creationId xmlns:a16="http://schemas.microsoft.com/office/drawing/2014/main" id="{C40228B9-FE6D-474A-9B20-9699CF332CDE}"/>
              </a:ext>
            </a:extLst>
          </p:cNvPr>
          <p:cNvSpPr txBox="1"/>
          <p:nvPr/>
        </p:nvSpPr>
        <p:spPr>
          <a:xfrm>
            <a:off x="1471719" y="16309956"/>
            <a:ext cx="12319140" cy="1140633"/>
          </a:xfrm>
          <a:prstGeom prst="rect">
            <a:avLst/>
          </a:prstGeom>
          <a:noFill/>
        </p:spPr>
        <p:txBody>
          <a:bodyPr wrap="square">
            <a:spAutoFit/>
          </a:bodyPr>
          <a:lstStyle/>
          <a:p>
            <a:pPr>
              <a:lnSpc>
                <a:spcPct val="150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A wearable interface embedded with surface electrodes allow for analysis of neuromuscular characteristics including fatigue and intent</a:t>
            </a:r>
            <a:endParaRPr lang="en-US" sz="2400" dirty="0"/>
          </a:p>
        </p:txBody>
      </p:sp>
      <p:sp>
        <p:nvSpPr>
          <p:cNvPr id="167" name="TextBox 166">
            <a:extLst>
              <a:ext uri="{FF2B5EF4-FFF2-40B4-BE49-F238E27FC236}">
                <a16:creationId xmlns:a16="http://schemas.microsoft.com/office/drawing/2014/main" id="{3378323E-20BD-466B-9C18-93E6F813A462}"/>
              </a:ext>
            </a:extLst>
          </p:cNvPr>
          <p:cNvSpPr txBox="1"/>
          <p:nvPr/>
        </p:nvSpPr>
        <p:spPr>
          <a:xfrm>
            <a:off x="7705107" y="21981649"/>
            <a:ext cx="6620528" cy="707886"/>
          </a:xfrm>
          <a:prstGeom prst="rect">
            <a:avLst/>
          </a:prstGeom>
          <a:noFill/>
        </p:spPr>
        <p:txBody>
          <a:bodyPr wrap="square">
            <a:spAutoFit/>
          </a:bodyPr>
          <a:lstStyle/>
          <a:p>
            <a:r>
              <a:rPr lang="pt-BR" sz="2000" dirty="0">
                <a:solidFill>
                  <a:srgbClr val="183562"/>
                </a:solidFill>
                <a:latin typeface="Ebrima" panose="02000000000000000000" pitchFamily="2" charset="0"/>
                <a:ea typeface="Ebrima" panose="02000000000000000000" pitchFamily="2" charset="0"/>
                <a:cs typeface="Ebrima" panose="02000000000000000000" pitchFamily="2" charset="0"/>
              </a:rPr>
              <a:t>Flexor digitorum superficialis (left), extensor digitorum (middle), flexor pollicis brevis (right)</a:t>
            </a:r>
          </a:p>
        </p:txBody>
      </p:sp>
      <p:sp>
        <p:nvSpPr>
          <p:cNvPr id="168" name="Rectangle 167">
            <a:extLst>
              <a:ext uri="{FF2B5EF4-FFF2-40B4-BE49-F238E27FC236}">
                <a16:creationId xmlns:a16="http://schemas.microsoft.com/office/drawing/2014/main" id="{7C9033DD-D78C-455F-A65B-4BE99DEC8BCD}"/>
              </a:ext>
            </a:extLst>
          </p:cNvPr>
          <p:cNvSpPr/>
          <p:nvPr/>
        </p:nvSpPr>
        <p:spPr>
          <a:xfrm>
            <a:off x="32701163" y="11676326"/>
            <a:ext cx="1805913" cy="88616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Fatigue estimation</a:t>
            </a:r>
          </a:p>
        </p:txBody>
      </p:sp>
      <p:sp>
        <p:nvSpPr>
          <p:cNvPr id="169" name="Arrow: Right 168">
            <a:extLst>
              <a:ext uri="{FF2B5EF4-FFF2-40B4-BE49-F238E27FC236}">
                <a16:creationId xmlns:a16="http://schemas.microsoft.com/office/drawing/2014/main" id="{C4969DF4-6E20-4844-8899-364B9D558E63}"/>
              </a:ext>
            </a:extLst>
          </p:cNvPr>
          <p:cNvSpPr/>
          <p:nvPr/>
        </p:nvSpPr>
        <p:spPr>
          <a:xfrm>
            <a:off x="23008741" y="12987507"/>
            <a:ext cx="978408" cy="484632"/>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Ebrima" panose="02000000000000000000" pitchFamily="2" charset="0"/>
              <a:ea typeface="Ebrima" panose="02000000000000000000" pitchFamily="2" charset="0"/>
              <a:cs typeface="Ebrima" panose="02000000000000000000" pitchFamily="2" charset="0"/>
            </a:endParaRPr>
          </a:p>
        </p:txBody>
      </p:sp>
      <p:cxnSp>
        <p:nvCxnSpPr>
          <p:cNvPr id="63" name="Straight Connector 62">
            <a:extLst>
              <a:ext uri="{FF2B5EF4-FFF2-40B4-BE49-F238E27FC236}">
                <a16:creationId xmlns:a16="http://schemas.microsoft.com/office/drawing/2014/main" id="{9AA811EA-ED22-4343-BA7A-37B1B31C7C2E}"/>
              </a:ext>
            </a:extLst>
          </p:cNvPr>
          <p:cNvCxnSpPr/>
          <p:nvPr/>
        </p:nvCxnSpPr>
        <p:spPr>
          <a:xfrm>
            <a:off x="17623746" y="12833194"/>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21CE4D9-467F-4806-9A0D-3E0C938A82CD}"/>
              </a:ext>
            </a:extLst>
          </p:cNvPr>
          <p:cNvCxnSpPr/>
          <p:nvPr/>
        </p:nvCxnSpPr>
        <p:spPr>
          <a:xfrm>
            <a:off x="17434832" y="13937238"/>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39A1EB89-0194-4ABD-B6C3-8789AA02A5D2}"/>
              </a:ext>
            </a:extLst>
          </p:cNvPr>
          <p:cNvGrpSpPr/>
          <p:nvPr/>
        </p:nvGrpSpPr>
        <p:grpSpPr>
          <a:xfrm>
            <a:off x="710335" y="14758309"/>
            <a:ext cx="13548464" cy="1241212"/>
            <a:chOff x="862735" y="4669318"/>
            <a:chExt cx="13548464" cy="1241212"/>
          </a:xfrm>
        </p:grpSpPr>
        <p:sp>
          <p:nvSpPr>
            <p:cNvPr id="180" name="Rectangle 179">
              <a:extLst>
                <a:ext uri="{FF2B5EF4-FFF2-40B4-BE49-F238E27FC236}">
                  <a16:creationId xmlns:a16="http://schemas.microsoft.com/office/drawing/2014/main" id="{2CB64F65-6068-4632-A0E3-CDDE92E5B901}"/>
                </a:ext>
              </a:extLst>
            </p:cNvPr>
            <p:cNvSpPr/>
            <p:nvPr/>
          </p:nvSpPr>
          <p:spPr>
            <a:xfrm>
              <a:off x="862735" y="46693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METHODS</a:t>
              </a:r>
            </a:p>
          </p:txBody>
        </p:sp>
        <p:sp>
          <p:nvSpPr>
            <p:cNvPr id="181" name="Rectangle 180">
              <a:extLst>
                <a:ext uri="{FF2B5EF4-FFF2-40B4-BE49-F238E27FC236}">
                  <a16:creationId xmlns:a16="http://schemas.microsoft.com/office/drawing/2014/main" id="{B6D0C97D-AC0E-4F94-924F-AFF05ABACDD6}"/>
                </a:ext>
              </a:extLst>
            </p:cNvPr>
            <p:cNvSpPr/>
            <p:nvPr/>
          </p:nvSpPr>
          <p:spPr>
            <a:xfrm rot="2704610">
              <a:off x="13512624" y="48384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900FA9B7-DCE0-4D3E-BDFE-92BBDEA90313}"/>
              </a:ext>
            </a:extLst>
          </p:cNvPr>
          <p:cNvGrpSpPr/>
          <p:nvPr/>
        </p:nvGrpSpPr>
        <p:grpSpPr>
          <a:xfrm>
            <a:off x="710335" y="23747857"/>
            <a:ext cx="13548464" cy="1241212"/>
            <a:chOff x="710335" y="4516918"/>
            <a:chExt cx="13548464" cy="1241212"/>
          </a:xfrm>
        </p:grpSpPr>
        <p:sp>
          <p:nvSpPr>
            <p:cNvPr id="184" name="Rectangle 183">
              <a:extLst>
                <a:ext uri="{FF2B5EF4-FFF2-40B4-BE49-F238E27FC236}">
                  <a16:creationId xmlns:a16="http://schemas.microsoft.com/office/drawing/2014/main" id="{7BAD1112-CD6A-4FB0-B483-EF3B6DDB3765}"/>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REFERENCES</a:t>
              </a:r>
            </a:p>
          </p:txBody>
        </p:sp>
        <p:sp>
          <p:nvSpPr>
            <p:cNvPr id="185" name="Rectangle 184">
              <a:extLst>
                <a:ext uri="{FF2B5EF4-FFF2-40B4-BE49-F238E27FC236}">
                  <a16:creationId xmlns:a16="http://schemas.microsoft.com/office/drawing/2014/main" id="{062FC179-A09A-445B-965F-80937DFA77A5}"/>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TextBox 173">
            <a:extLst>
              <a:ext uri="{FF2B5EF4-FFF2-40B4-BE49-F238E27FC236}">
                <a16:creationId xmlns:a16="http://schemas.microsoft.com/office/drawing/2014/main" id="{06623332-589C-43EA-B764-75BB7D538171}"/>
              </a:ext>
            </a:extLst>
          </p:cNvPr>
          <p:cNvSpPr txBox="1"/>
          <p:nvPr/>
        </p:nvSpPr>
        <p:spPr>
          <a:xfrm>
            <a:off x="14711025" y="24120185"/>
            <a:ext cx="13114757" cy="2677656"/>
          </a:xfrm>
          <a:prstGeom prst="rect">
            <a:avLst/>
          </a:prstGeom>
          <a:noFill/>
        </p:spPr>
        <p:txBody>
          <a:bodyPr wrap="square">
            <a:spAutoFit/>
          </a:bodyPr>
          <a:lstStyle/>
          <a:p>
            <a:pPr algn="just"/>
            <a:r>
              <a:rPr lang="en-US" sz="1400" b="0" i="0" dirty="0">
                <a:solidFill>
                  <a:srgbClr val="183562"/>
                </a:solidFill>
                <a:effectLst/>
                <a:latin typeface="Arial" panose="020B0604020202020204" pitchFamily="34" charset="0"/>
              </a:rPr>
              <a:t>[6] K. E. Madden, A. Deshpande, B. J. Peters, J. M. Rogers, E. A. </a:t>
            </a:r>
            <a:r>
              <a:rPr lang="en-US" sz="1400" b="0" i="0" dirty="0" err="1">
                <a:solidFill>
                  <a:srgbClr val="183562"/>
                </a:solidFill>
                <a:effectLst/>
                <a:latin typeface="Arial" panose="020B0604020202020204" pitchFamily="34" charset="0"/>
              </a:rPr>
              <a:t>Laske</a:t>
            </a:r>
            <a:r>
              <a:rPr lang="en-US" sz="1400" b="0" i="0" dirty="0">
                <a:solidFill>
                  <a:srgbClr val="183562"/>
                </a:solidFill>
                <a:effectLst/>
                <a:latin typeface="Arial" panose="020B0604020202020204" pitchFamily="34" charset="0"/>
              </a:rPr>
              <a:t>, and E. McBryan. The influence of robotic assistance on reducing neuromuscular effort and fatigue during extravehicular activity glove use. 2017.</a:t>
            </a:r>
          </a:p>
          <a:p>
            <a:pPr algn="just"/>
            <a:r>
              <a:rPr lang="en-US" sz="1400" b="0" i="0" dirty="0">
                <a:solidFill>
                  <a:srgbClr val="183562"/>
                </a:solidFill>
                <a:effectLst/>
                <a:latin typeface="Arial" panose="020B0604020202020204" pitchFamily="34" charset="0"/>
              </a:rPr>
              <a:t>[7] J. </a:t>
            </a:r>
            <a:r>
              <a:rPr lang="en-US" sz="1400" b="0" i="0" dirty="0" err="1">
                <a:solidFill>
                  <a:srgbClr val="183562"/>
                </a:solidFill>
                <a:effectLst/>
                <a:latin typeface="Arial" panose="020B0604020202020204" pitchFamily="34" charset="0"/>
              </a:rPr>
              <a:t>Massion</a:t>
            </a:r>
            <a:r>
              <a:rPr lang="en-US" sz="1400" b="0" i="0" dirty="0">
                <a:solidFill>
                  <a:srgbClr val="183562"/>
                </a:solidFill>
                <a:effectLst/>
                <a:latin typeface="Arial" panose="020B0604020202020204" pitchFamily="34" charset="0"/>
              </a:rPr>
              <a:t>, V. </a:t>
            </a:r>
            <a:r>
              <a:rPr lang="en-US" sz="1400" b="0" i="0" dirty="0" err="1">
                <a:solidFill>
                  <a:srgbClr val="183562"/>
                </a:solidFill>
                <a:effectLst/>
                <a:latin typeface="Arial" panose="020B0604020202020204" pitchFamily="34" charset="0"/>
              </a:rPr>
              <a:t>Gurfinkel</a:t>
            </a:r>
            <a:r>
              <a:rPr lang="en-US" sz="1400" b="0" i="0" dirty="0">
                <a:solidFill>
                  <a:srgbClr val="183562"/>
                </a:solidFill>
                <a:effectLst/>
                <a:latin typeface="Arial" panose="020B0604020202020204" pitchFamily="34" charset="0"/>
              </a:rPr>
              <a:t>, M. </a:t>
            </a:r>
            <a:r>
              <a:rPr lang="en-US" sz="1400" b="0" i="0" dirty="0" err="1">
                <a:solidFill>
                  <a:srgbClr val="183562"/>
                </a:solidFill>
                <a:effectLst/>
                <a:latin typeface="Arial" panose="020B0604020202020204" pitchFamily="34" charset="0"/>
              </a:rPr>
              <a:t>Lipshits</a:t>
            </a:r>
            <a:r>
              <a:rPr lang="en-US" sz="1400" b="0" i="0" dirty="0">
                <a:solidFill>
                  <a:srgbClr val="183562"/>
                </a:solidFill>
                <a:effectLst/>
                <a:latin typeface="Arial" panose="020B0604020202020204" pitchFamily="34" charset="0"/>
              </a:rPr>
              <a:t>, A. </a:t>
            </a:r>
            <a:r>
              <a:rPr lang="en-US" sz="1400" b="0" i="0" dirty="0" err="1">
                <a:solidFill>
                  <a:srgbClr val="183562"/>
                </a:solidFill>
                <a:effectLst/>
                <a:latin typeface="Arial" panose="020B0604020202020204" pitchFamily="34" charset="0"/>
              </a:rPr>
              <a:t>Obadia</a:t>
            </a:r>
            <a:r>
              <a:rPr lang="en-US" sz="1400" b="0" i="0" dirty="0">
                <a:solidFill>
                  <a:srgbClr val="183562"/>
                </a:solidFill>
                <a:effectLst/>
                <a:latin typeface="Arial" panose="020B0604020202020204" pitchFamily="34" charset="0"/>
              </a:rPr>
              <a:t>, and K. Popov. [strategy and synergy: two levels of equilibrium control during movement. effects of the microgravity].</a:t>
            </a:r>
            <a:r>
              <a:rPr lang="en-US" sz="1400" b="0" i="0" dirty="0" err="1">
                <a:solidFill>
                  <a:srgbClr val="183562"/>
                </a:solidFill>
                <a:effectLst/>
                <a:latin typeface="Arial" panose="020B0604020202020204" pitchFamily="34" charset="0"/>
              </a:rPr>
              <a:t>Comptes</a:t>
            </a:r>
            <a:r>
              <a:rPr lang="en-US" sz="1400" b="0" i="0" dirty="0">
                <a:solidFill>
                  <a:srgbClr val="183562"/>
                </a:solidFill>
                <a:effectLst/>
                <a:latin typeface="Arial" panose="020B0604020202020204" pitchFamily="34" charset="0"/>
              </a:rPr>
              <a:t> </a:t>
            </a:r>
            <a:r>
              <a:rPr lang="en-US" sz="1400" b="0" i="0" dirty="0" err="1">
                <a:solidFill>
                  <a:srgbClr val="183562"/>
                </a:solidFill>
                <a:effectLst/>
                <a:latin typeface="Arial" panose="020B0604020202020204" pitchFamily="34" charset="0"/>
              </a:rPr>
              <a:t>rendus</a:t>
            </a:r>
            <a:r>
              <a:rPr lang="en-US" sz="1400" b="0" i="0" dirty="0">
                <a:solidFill>
                  <a:srgbClr val="183562"/>
                </a:solidFill>
                <a:effectLst/>
                <a:latin typeface="Arial" panose="020B0604020202020204" pitchFamily="34" charset="0"/>
              </a:rPr>
              <a:t> de </a:t>
            </a:r>
            <a:r>
              <a:rPr lang="en-US" sz="1400" b="0" i="0" dirty="0" err="1">
                <a:solidFill>
                  <a:srgbClr val="183562"/>
                </a:solidFill>
                <a:effectLst/>
                <a:latin typeface="Arial" panose="020B0604020202020204" pitchFamily="34" charset="0"/>
              </a:rPr>
              <a:t>l’Academie</a:t>
            </a:r>
            <a:r>
              <a:rPr lang="en-US" sz="1400" b="0" i="0" dirty="0">
                <a:solidFill>
                  <a:srgbClr val="183562"/>
                </a:solidFill>
                <a:effectLst/>
                <a:latin typeface="Arial" panose="020B0604020202020204" pitchFamily="34" charset="0"/>
              </a:rPr>
              <a:t> des sciences. Serie III, Sciences de la vie, 314 2:87–92, 1992.</a:t>
            </a:r>
          </a:p>
          <a:p>
            <a:pPr algn="just"/>
            <a:r>
              <a:rPr lang="en-US" sz="1400" b="0" i="0" dirty="0">
                <a:solidFill>
                  <a:srgbClr val="183562"/>
                </a:solidFill>
                <a:effectLst/>
                <a:latin typeface="Arial" panose="020B0604020202020204" pitchFamily="34" charset="0"/>
              </a:rPr>
              <a:t>[8] K. Min, D. Shin, J. Lee, and S. </a:t>
            </a:r>
            <a:r>
              <a:rPr lang="en-US" sz="1400" b="0" i="0" dirty="0" err="1">
                <a:solidFill>
                  <a:srgbClr val="183562"/>
                </a:solidFill>
                <a:effectLst/>
                <a:latin typeface="Arial" panose="020B0604020202020204" pitchFamily="34" charset="0"/>
              </a:rPr>
              <a:t>Kakei</a:t>
            </a:r>
            <a:r>
              <a:rPr lang="en-US" sz="1400" b="0" i="0" dirty="0">
                <a:solidFill>
                  <a:srgbClr val="183562"/>
                </a:solidFill>
                <a:effectLst/>
                <a:latin typeface="Arial" panose="020B0604020202020204" pitchFamily="34" charset="0"/>
              </a:rPr>
              <a:t>. Electromyogram refinement using muscle synergy based regulation of uncertain information. Journal of biomechanics, 72:125–133, 2018.</a:t>
            </a:r>
          </a:p>
          <a:p>
            <a:pPr algn="just"/>
            <a:r>
              <a:rPr lang="en-US" sz="1400" b="0" i="0" dirty="0">
                <a:solidFill>
                  <a:srgbClr val="183562"/>
                </a:solidFill>
                <a:effectLst/>
                <a:latin typeface="Arial" panose="020B0604020202020204" pitchFamily="34" charset="0"/>
              </a:rPr>
              <a:t>[9] S. A. </a:t>
            </a:r>
            <a:r>
              <a:rPr lang="en-US" sz="1400" b="0" i="0" dirty="0" err="1">
                <a:solidFill>
                  <a:srgbClr val="183562"/>
                </a:solidFill>
                <a:effectLst/>
                <a:latin typeface="Arial" panose="020B0604020202020204" pitchFamily="34" charset="0"/>
              </a:rPr>
              <a:t>Overduin</a:t>
            </a:r>
            <a:r>
              <a:rPr lang="en-US" sz="1400" b="0" i="0" dirty="0">
                <a:solidFill>
                  <a:srgbClr val="183562"/>
                </a:solidFill>
                <a:effectLst/>
                <a:latin typeface="Arial" panose="020B0604020202020204" pitchFamily="34" charset="0"/>
              </a:rPr>
              <a:t>, A. </a:t>
            </a:r>
            <a:r>
              <a:rPr lang="en-US" sz="1400" b="0" i="0" dirty="0" err="1">
                <a:solidFill>
                  <a:srgbClr val="183562"/>
                </a:solidFill>
                <a:effectLst/>
                <a:latin typeface="Arial" panose="020B0604020202020204" pitchFamily="34" charset="0"/>
              </a:rPr>
              <a:t>d’Avella</a:t>
            </a:r>
            <a:r>
              <a:rPr lang="en-US" sz="1400" b="0" i="0" dirty="0">
                <a:solidFill>
                  <a:srgbClr val="183562"/>
                </a:solidFill>
                <a:effectLst/>
                <a:latin typeface="Arial" panose="020B0604020202020204" pitchFamily="34" charset="0"/>
              </a:rPr>
              <a:t>, J. </a:t>
            </a:r>
            <a:r>
              <a:rPr lang="en-US" sz="1400" b="0" i="0" dirty="0" err="1">
                <a:solidFill>
                  <a:srgbClr val="183562"/>
                </a:solidFill>
                <a:effectLst/>
                <a:latin typeface="Arial" panose="020B0604020202020204" pitchFamily="34" charset="0"/>
              </a:rPr>
              <a:t>Roh</a:t>
            </a:r>
            <a:r>
              <a:rPr lang="en-US" sz="1400" b="0" i="0" dirty="0">
                <a:solidFill>
                  <a:srgbClr val="183562"/>
                </a:solidFill>
                <a:effectLst/>
                <a:latin typeface="Arial" panose="020B0604020202020204" pitchFamily="34" charset="0"/>
              </a:rPr>
              <a:t>, and E. </a:t>
            </a:r>
            <a:r>
              <a:rPr lang="en-US" sz="1400" b="0" i="0" dirty="0" err="1">
                <a:solidFill>
                  <a:srgbClr val="183562"/>
                </a:solidFill>
                <a:effectLst/>
                <a:latin typeface="Arial" panose="020B0604020202020204" pitchFamily="34" charset="0"/>
              </a:rPr>
              <a:t>Bizzi</a:t>
            </a:r>
            <a:r>
              <a:rPr lang="en-US" sz="1400" b="0" i="0" dirty="0">
                <a:solidFill>
                  <a:srgbClr val="183562"/>
                </a:solidFill>
                <a:effectLst/>
                <a:latin typeface="Arial" panose="020B0604020202020204" pitchFamily="34" charset="0"/>
              </a:rPr>
              <a:t>. Modulation of muscle synergy recruitment in primate grasping. J. of Neuroscience, 28:880 – 892, 2008.</a:t>
            </a:r>
          </a:p>
          <a:p>
            <a:pPr algn="just"/>
            <a:r>
              <a:rPr lang="en-US" sz="1400" b="0" i="0" dirty="0">
                <a:solidFill>
                  <a:srgbClr val="183562"/>
                </a:solidFill>
                <a:effectLst/>
                <a:latin typeface="Arial" panose="020B0604020202020204" pitchFamily="34" charset="0"/>
              </a:rPr>
              <a:t>[10] J. Rogers, B. Peters, E. </a:t>
            </a:r>
            <a:r>
              <a:rPr lang="en-US" sz="1400" b="0" i="0" dirty="0" err="1">
                <a:solidFill>
                  <a:srgbClr val="183562"/>
                </a:solidFill>
                <a:effectLst/>
                <a:latin typeface="Arial" panose="020B0604020202020204" pitchFamily="34" charset="0"/>
              </a:rPr>
              <a:t>Laske</a:t>
            </a:r>
            <a:r>
              <a:rPr lang="en-US" sz="1400" b="0" i="0" dirty="0">
                <a:solidFill>
                  <a:srgbClr val="183562"/>
                </a:solidFill>
                <a:effectLst/>
                <a:latin typeface="Arial" panose="020B0604020202020204" pitchFamily="34" charset="0"/>
              </a:rPr>
              <a:t>, and E. McBryan. Development and testing of robotically assisted extravehicular activity gloves. 47th International Conference on Environmental Systems, 2017.</a:t>
            </a:r>
          </a:p>
          <a:p>
            <a:pPr algn="just"/>
            <a:r>
              <a:rPr lang="en-US" sz="1400" b="0" i="0" dirty="0">
                <a:solidFill>
                  <a:srgbClr val="183562"/>
                </a:solidFill>
                <a:effectLst/>
                <a:latin typeface="Arial" panose="020B0604020202020204" pitchFamily="34" charset="0"/>
              </a:rPr>
              <a:t>[11] C. G. Rose and M. O’Malley. Hybrid rigid-soft hand exoskeleton to assist functional dexterity. IEEE Robotics and Automation Letters,4:73–80, 2019.</a:t>
            </a:r>
          </a:p>
          <a:p>
            <a:pPr algn="just"/>
            <a:r>
              <a:rPr lang="en-US" sz="1400" b="0" i="0" dirty="0">
                <a:solidFill>
                  <a:srgbClr val="183562"/>
                </a:solidFill>
                <a:effectLst/>
                <a:latin typeface="Arial" panose="020B0604020202020204" pitchFamily="34" charset="0"/>
              </a:rPr>
              <a:t>[12] S. A. </a:t>
            </a:r>
            <a:r>
              <a:rPr lang="en-US" sz="1400" b="0" i="0" dirty="0" err="1">
                <a:solidFill>
                  <a:srgbClr val="183562"/>
                </a:solidFill>
                <a:effectLst/>
                <a:latin typeface="Arial" panose="020B0604020202020204" pitchFamily="34" charset="0"/>
              </a:rPr>
              <a:t>Safavynia</a:t>
            </a:r>
            <a:r>
              <a:rPr lang="en-US" sz="1400" b="0" i="0" dirty="0">
                <a:solidFill>
                  <a:srgbClr val="183562"/>
                </a:solidFill>
                <a:effectLst/>
                <a:latin typeface="Arial" panose="020B0604020202020204" pitchFamily="34" charset="0"/>
              </a:rPr>
              <a:t>, G. Torres-Oviedo, and L. Ting. Muscle synergies: Implications for clinical evaluation and rehabilitation of movement. Topics in spinal cord injury rehabilitation, 17 1:16–24, 2011.</a:t>
            </a:r>
          </a:p>
        </p:txBody>
      </p:sp>
      <p:grpSp>
        <p:nvGrpSpPr>
          <p:cNvPr id="191" name="Group 190">
            <a:extLst>
              <a:ext uri="{FF2B5EF4-FFF2-40B4-BE49-F238E27FC236}">
                <a16:creationId xmlns:a16="http://schemas.microsoft.com/office/drawing/2014/main" id="{0432013D-403A-433B-BA55-719A21032CDF}"/>
              </a:ext>
            </a:extLst>
          </p:cNvPr>
          <p:cNvGrpSpPr/>
          <p:nvPr/>
        </p:nvGrpSpPr>
        <p:grpSpPr>
          <a:xfrm>
            <a:off x="15607625" y="4458697"/>
            <a:ext cx="13548464" cy="1241212"/>
            <a:chOff x="710335" y="4516918"/>
            <a:chExt cx="13548464" cy="1241212"/>
          </a:xfrm>
        </p:grpSpPr>
        <p:sp>
          <p:nvSpPr>
            <p:cNvPr id="192" name="Rectangle 191">
              <a:extLst>
                <a:ext uri="{FF2B5EF4-FFF2-40B4-BE49-F238E27FC236}">
                  <a16:creationId xmlns:a16="http://schemas.microsoft.com/office/drawing/2014/main" id="{994EC167-22BF-4E68-B796-642A3B96AC3A}"/>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IMPLEMENTATION</a:t>
              </a:r>
            </a:p>
          </p:txBody>
        </p:sp>
        <p:sp>
          <p:nvSpPr>
            <p:cNvPr id="193" name="Rectangle 192">
              <a:extLst>
                <a:ext uri="{FF2B5EF4-FFF2-40B4-BE49-F238E27FC236}">
                  <a16:creationId xmlns:a16="http://schemas.microsoft.com/office/drawing/2014/main" id="{4771A012-0AE8-4244-92A0-00D6A5409CD8}"/>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3C405DB5-79D4-4D5D-B07C-FF610E05352B}"/>
              </a:ext>
            </a:extLst>
          </p:cNvPr>
          <p:cNvGrpSpPr/>
          <p:nvPr/>
        </p:nvGrpSpPr>
        <p:grpSpPr>
          <a:xfrm>
            <a:off x="15607625" y="16238594"/>
            <a:ext cx="13548464" cy="1241212"/>
            <a:chOff x="710335" y="4516918"/>
            <a:chExt cx="13548464" cy="1241212"/>
          </a:xfrm>
        </p:grpSpPr>
        <p:sp>
          <p:nvSpPr>
            <p:cNvPr id="195" name="Rectangle 194">
              <a:extLst>
                <a:ext uri="{FF2B5EF4-FFF2-40B4-BE49-F238E27FC236}">
                  <a16:creationId xmlns:a16="http://schemas.microsoft.com/office/drawing/2014/main" id="{B1AC81B4-452C-4250-8E3B-4DD72E0D2DE0}"/>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CONCLUSIONS</a:t>
              </a:r>
            </a:p>
          </p:txBody>
        </p:sp>
        <p:sp>
          <p:nvSpPr>
            <p:cNvPr id="196" name="Rectangle 195">
              <a:extLst>
                <a:ext uri="{FF2B5EF4-FFF2-40B4-BE49-F238E27FC236}">
                  <a16:creationId xmlns:a16="http://schemas.microsoft.com/office/drawing/2014/main" id="{74485E44-12CE-46C4-8D24-A5A046DAD9EE}"/>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Straight Connector 196">
            <a:extLst>
              <a:ext uri="{FF2B5EF4-FFF2-40B4-BE49-F238E27FC236}">
                <a16:creationId xmlns:a16="http://schemas.microsoft.com/office/drawing/2014/main" id="{55DE3AB7-3D71-44D8-8B35-97EF87888BE2}"/>
              </a:ext>
            </a:extLst>
          </p:cNvPr>
          <p:cNvCxnSpPr/>
          <p:nvPr/>
        </p:nvCxnSpPr>
        <p:spPr>
          <a:xfrm>
            <a:off x="19931969" y="14152249"/>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75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9969</TotalTime>
  <Words>1886</Words>
  <Application>Microsoft Office PowerPoint</Application>
  <PresentationFormat>Custom</PresentationFormat>
  <Paragraphs>127</Paragraphs>
  <Slides>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Century Gothic</vt:lpstr>
      <vt:lpstr>Ebrima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bcranston20@gmail.com</dc:creator>
  <cp:lastModifiedBy>Avinash Baskaran</cp:lastModifiedBy>
  <cp:revision>125</cp:revision>
  <cp:lastPrinted>2021-10-27T15:17:47Z</cp:lastPrinted>
  <dcterms:created xsi:type="dcterms:W3CDTF">2021-03-24T15:37:30Z</dcterms:created>
  <dcterms:modified xsi:type="dcterms:W3CDTF">2021-10-27T18:48:04Z</dcterms:modified>
</cp:coreProperties>
</file>